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384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409" r:id="rId17"/>
    <p:sldId id="410" r:id="rId18"/>
    <p:sldId id="411" r:id="rId19"/>
    <p:sldId id="412" r:id="rId20"/>
    <p:sldId id="413" r:id="rId21"/>
    <p:sldId id="315" r:id="rId22"/>
    <p:sldId id="364" r:id="rId23"/>
    <p:sldId id="365" r:id="rId24"/>
    <p:sldId id="366" r:id="rId25"/>
    <p:sldId id="367" r:id="rId26"/>
    <p:sldId id="402" r:id="rId27"/>
    <p:sldId id="403" r:id="rId28"/>
    <p:sldId id="369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19" r:id="rId39"/>
    <p:sldId id="329" r:id="rId40"/>
    <p:sldId id="328" r:id="rId41"/>
    <p:sldId id="406" r:id="rId42"/>
    <p:sldId id="324" r:id="rId43"/>
    <p:sldId id="320" r:id="rId44"/>
    <p:sldId id="330" r:id="rId45"/>
    <p:sldId id="321" r:id="rId46"/>
    <p:sldId id="323" r:id="rId47"/>
    <p:sldId id="333" r:id="rId48"/>
    <p:sldId id="331" r:id="rId49"/>
    <p:sldId id="332" r:id="rId50"/>
    <p:sldId id="345" r:id="rId51"/>
    <p:sldId id="346" r:id="rId52"/>
    <p:sldId id="347" r:id="rId53"/>
    <p:sldId id="358" r:id="rId54"/>
    <p:sldId id="334" r:id="rId55"/>
    <p:sldId id="353" r:id="rId56"/>
    <p:sldId id="335" r:id="rId57"/>
    <p:sldId id="380" r:id="rId58"/>
    <p:sldId id="381" r:id="rId59"/>
    <p:sldId id="382" r:id="rId60"/>
    <p:sldId id="383" r:id="rId6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élanie Charrière" initials="MC" lastIdx="6" clrIdx="0">
    <p:extLst>
      <p:ext uri="{19B8F6BF-5375-455C-9EA6-DF929625EA0E}">
        <p15:presenceInfo xmlns:p15="http://schemas.microsoft.com/office/powerpoint/2012/main" userId="89f4fb85ed7ba5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914"/>
    <a:srgbClr val="FF9900"/>
    <a:srgbClr val="FFCC0E"/>
    <a:srgbClr val="FFCF9D"/>
    <a:srgbClr val="EAF4E4"/>
    <a:srgbClr val="0070C0"/>
    <a:srgbClr val="996633"/>
    <a:srgbClr val="FFFFFF"/>
    <a:srgbClr val="F6C460"/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5487" autoAdjust="0"/>
  </p:normalViewPr>
  <p:slideViewPr>
    <p:cSldViewPr snapToGrid="0">
      <p:cViewPr varScale="1">
        <p:scale>
          <a:sx n="69" d="100"/>
          <a:sy n="69" d="100"/>
        </p:scale>
        <p:origin x="792" y="72"/>
      </p:cViewPr>
      <p:guideLst>
        <p:guide orient="horz" pos="157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06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450E-8DB5-4795-944C-228C722CB97A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FFEC8-2ED3-496F-9B0C-19A8A13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99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77421-BB7F-4F14-A5C6-4C4D05517C78}" type="datetimeFigureOut">
              <a:rPr lang="fr-FR" smtClean="0"/>
              <a:t>05/09/2017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37924-4123-4E5D-8EE9-A1CE123F30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58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7924-4123-4E5D-8EE9-A1CE123F309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75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7924-4123-4E5D-8EE9-A1CE123F309C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21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7924-4123-4E5D-8EE9-A1CE123F309C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71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7924-4123-4E5D-8EE9-A1CE123F309C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89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7924-4123-4E5D-8EE9-A1CE123F309C}" type="slidenum">
              <a:rPr lang="fr-FR" smtClean="0"/>
              <a:t>58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58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Organigramme : Entrée manuelle 3"/>
          <p:cNvSpPr/>
          <p:nvPr userDrawn="1"/>
        </p:nvSpPr>
        <p:spPr>
          <a:xfrm flipH="1" flipV="1">
            <a:off x="-15850" y="-4"/>
            <a:ext cx="12207850" cy="373255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363 h 12363"/>
              <a:gd name="connsiteX1" fmla="*/ 9988 w 10000"/>
              <a:gd name="connsiteY1" fmla="*/ 0 h 12363"/>
              <a:gd name="connsiteX2" fmla="*/ 10000 w 10000"/>
              <a:gd name="connsiteY2" fmla="*/ 12363 h 12363"/>
              <a:gd name="connsiteX3" fmla="*/ 0 w 10000"/>
              <a:gd name="connsiteY3" fmla="*/ 12363 h 12363"/>
              <a:gd name="connsiteX4" fmla="*/ 0 w 10000"/>
              <a:gd name="connsiteY4" fmla="*/ 4363 h 12363"/>
              <a:gd name="connsiteX0" fmla="*/ 23 w 10000"/>
              <a:gd name="connsiteY0" fmla="*/ 5562 h 12363"/>
              <a:gd name="connsiteX1" fmla="*/ 9988 w 10000"/>
              <a:gd name="connsiteY1" fmla="*/ 0 h 12363"/>
              <a:gd name="connsiteX2" fmla="*/ 10000 w 10000"/>
              <a:gd name="connsiteY2" fmla="*/ 12363 h 12363"/>
              <a:gd name="connsiteX3" fmla="*/ 0 w 10000"/>
              <a:gd name="connsiteY3" fmla="*/ 12363 h 12363"/>
              <a:gd name="connsiteX4" fmla="*/ 23 w 10000"/>
              <a:gd name="connsiteY4" fmla="*/ 5562 h 12363"/>
              <a:gd name="connsiteX0" fmla="*/ 1 w 10013"/>
              <a:gd name="connsiteY0" fmla="*/ 4877 h 12363"/>
              <a:gd name="connsiteX1" fmla="*/ 10001 w 10013"/>
              <a:gd name="connsiteY1" fmla="*/ 0 h 12363"/>
              <a:gd name="connsiteX2" fmla="*/ 10013 w 10013"/>
              <a:gd name="connsiteY2" fmla="*/ 12363 h 12363"/>
              <a:gd name="connsiteX3" fmla="*/ 13 w 10013"/>
              <a:gd name="connsiteY3" fmla="*/ 12363 h 12363"/>
              <a:gd name="connsiteX4" fmla="*/ 1 w 10013"/>
              <a:gd name="connsiteY4" fmla="*/ 4877 h 1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2363">
                <a:moveTo>
                  <a:pt x="1" y="4877"/>
                </a:moveTo>
                <a:lnTo>
                  <a:pt x="10001" y="0"/>
                </a:lnTo>
                <a:lnTo>
                  <a:pt x="10013" y="12363"/>
                </a:lnTo>
                <a:lnTo>
                  <a:pt x="13" y="12363"/>
                </a:lnTo>
                <a:cubicBezTo>
                  <a:pt x="21" y="10096"/>
                  <a:pt x="-7" y="7144"/>
                  <a:pt x="1" y="4877"/>
                </a:cubicBezTo>
                <a:close/>
              </a:path>
            </a:pathLst>
          </a:custGeom>
          <a:solidFill>
            <a:srgbClr val="0095DA"/>
          </a:solidFill>
          <a:ln>
            <a:noFill/>
          </a:ln>
          <a:effectLst>
            <a:outerShdw blurRad="190500" dist="203200" dir="54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266136" y="533058"/>
            <a:ext cx="6175486" cy="194095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4000" dirty="0">
              <a:solidFill>
                <a:schemeClr val="accent1">
                  <a:lumMod val="75000"/>
                </a:schemeClr>
              </a:solidFill>
              <a:latin typeface="Arial" pitchFamily="18"/>
              <a:cs typeface="Tahoma" pitchFamily="2"/>
            </a:endParaRPr>
          </a:p>
          <a:p>
            <a:pPr algn="ctr"/>
            <a:endParaRPr lang="fr-FR" sz="4000" dirty="0">
              <a:solidFill>
                <a:schemeClr val="accent1">
                  <a:lumMod val="75000"/>
                </a:schemeClr>
              </a:solidFill>
              <a:latin typeface="Arial" pitchFamily="18"/>
              <a:cs typeface="Tahoma" pitchFamily="2"/>
            </a:endParaRPr>
          </a:p>
          <a:p>
            <a:pPr algn="ctr"/>
            <a:endParaRPr lang="x-none" sz="4000" dirty="0">
              <a:solidFill>
                <a:schemeClr val="accent1">
                  <a:lumMod val="75000"/>
                </a:schemeClr>
              </a:solidFill>
              <a:latin typeface="Arial" pitchFamily="18"/>
              <a:cs typeface="Tahoma" pitchFamily="2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6" y="369189"/>
            <a:ext cx="5363936" cy="21610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112709" y="4265612"/>
            <a:ext cx="5924861" cy="1115200"/>
          </a:xfrm>
          <a:prstGeom prst="roundRect">
            <a:avLst>
              <a:gd name="adj" fmla="val 4631"/>
            </a:avLst>
          </a:prstGeom>
          <a:solidFill>
            <a:schemeClr val="accent2">
              <a:lumMod val="75000"/>
            </a:schemeClr>
          </a:solidFill>
          <a:ln w="25400">
            <a:solidFill>
              <a:srgbClr val="99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fr-FR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pPr marL="0" lvl="0" algn="ctr"/>
            <a:r>
              <a:rPr lang="fr-FR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41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112708" y="4265612"/>
            <a:ext cx="5924862" cy="1105070"/>
          </a:xfrm>
          <a:prstGeom prst="roundRect">
            <a:avLst>
              <a:gd name="adj" fmla="val 67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 marL="342900" indent="-571500">
              <a:buFont typeface="Arial" panose="020B0604020202020204" pitchFamily="34" charset="0"/>
              <a:buChar char=" "/>
              <a:defRPr lang="fr-FR" sz="4000" smtClean="0">
                <a:solidFill>
                  <a:schemeClr val="accent1">
                    <a:lumMod val="75000"/>
                  </a:schemeClr>
                </a:solidFill>
                <a:latin typeface="Arial" pitchFamily="18"/>
                <a:ea typeface="+mj-ea"/>
                <a:cs typeface="Tahoma" pitchFamily="2"/>
              </a:defRPr>
            </a:lvl1pPr>
            <a:lvl2pPr>
              <a:defRPr lang="fr-FR" sz="1800" smtClean="0">
                <a:solidFill>
                  <a:schemeClr val="dk1"/>
                </a:solidFill>
              </a:defRPr>
            </a:lvl2pPr>
            <a:lvl3pPr>
              <a:defRPr lang="fr-FR" sz="1800" smtClean="0">
                <a:solidFill>
                  <a:schemeClr val="dk1"/>
                </a:solidFill>
              </a:defRPr>
            </a:lvl3pPr>
            <a:lvl4pPr>
              <a:defRPr lang="fr-FR" smtClean="0">
                <a:solidFill>
                  <a:schemeClr val="dk1"/>
                </a:solidFill>
              </a:defRPr>
            </a:lvl4pPr>
            <a:lvl5pPr>
              <a:defRPr lang="fr-FR">
                <a:solidFill>
                  <a:schemeClr val="dk1"/>
                </a:solidFill>
              </a:defRPr>
            </a:lvl5pPr>
          </a:lstStyle>
          <a:p>
            <a:pPr marL="0" lvl="0" algn="ctr">
              <a:spcBef>
                <a:spcPct val="0"/>
              </a:spcBef>
            </a:pPr>
            <a:r>
              <a:rPr lang="fr-FR" dirty="0"/>
              <a:t>SUB-TITRE</a:t>
            </a:r>
          </a:p>
        </p:txBody>
      </p:sp>
      <p:sp>
        <p:nvSpPr>
          <p:cNvPr id="5" name="Organigramme : Entrée manuelle 3"/>
          <p:cNvSpPr/>
          <p:nvPr userDrawn="1"/>
        </p:nvSpPr>
        <p:spPr>
          <a:xfrm flipH="1" flipV="1">
            <a:off x="-15850" y="-4"/>
            <a:ext cx="12207850" cy="373255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363 h 12363"/>
              <a:gd name="connsiteX1" fmla="*/ 9988 w 10000"/>
              <a:gd name="connsiteY1" fmla="*/ 0 h 12363"/>
              <a:gd name="connsiteX2" fmla="*/ 10000 w 10000"/>
              <a:gd name="connsiteY2" fmla="*/ 12363 h 12363"/>
              <a:gd name="connsiteX3" fmla="*/ 0 w 10000"/>
              <a:gd name="connsiteY3" fmla="*/ 12363 h 12363"/>
              <a:gd name="connsiteX4" fmla="*/ 0 w 10000"/>
              <a:gd name="connsiteY4" fmla="*/ 4363 h 12363"/>
              <a:gd name="connsiteX0" fmla="*/ 23 w 10000"/>
              <a:gd name="connsiteY0" fmla="*/ 5562 h 12363"/>
              <a:gd name="connsiteX1" fmla="*/ 9988 w 10000"/>
              <a:gd name="connsiteY1" fmla="*/ 0 h 12363"/>
              <a:gd name="connsiteX2" fmla="*/ 10000 w 10000"/>
              <a:gd name="connsiteY2" fmla="*/ 12363 h 12363"/>
              <a:gd name="connsiteX3" fmla="*/ 0 w 10000"/>
              <a:gd name="connsiteY3" fmla="*/ 12363 h 12363"/>
              <a:gd name="connsiteX4" fmla="*/ 23 w 10000"/>
              <a:gd name="connsiteY4" fmla="*/ 5562 h 12363"/>
              <a:gd name="connsiteX0" fmla="*/ 1 w 10013"/>
              <a:gd name="connsiteY0" fmla="*/ 4877 h 12363"/>
              <a:gd name="connsiteX1" fmla="*/ 10001 w 10013"/>
              <a:gd name="connsiteY1" fmla="*/ 0 h 12363"/>
              <a:gd name="connsiteX2" fmla="*/ 10013 w 10013"/>
              <a:gd name="connsiteY2" fmla="*/ 12363 h 12363"/>
              <a:gd name="connsiteX3" fmla="*/ 13 w 10013"/>
              <a:gd name="connsiteY3" fmla="*/ 12363 h 12363"/>
              <a:gd name="connsiteX4" fmla="*/ 1 w 10013"/>
              <a:gd name="connsiteY4" fmla="*/ 4877 h 1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2363">
                <a:moveTo>
                  <a:pt x="1" y="4877"/>
                </a:moveTo>
                <a:lnTo>
                  <a:pt x="10001" y="0"/>
                </a:lnTo>
                <a:lnTo>
                  <a:pt x="10013" y="12363"/>
                </a:lnTo>
                <a:lnTo>
                  <a:pt x="13" y="12363"/>
                </a:lnTo>
                <a:cubicBezTo>
                  <a:pt x="21" y="10096"/>
                  <a:pt x="-7" y="7144"/>
                  <a:pt x="1" y="4877"/>
                </a:cubicBezTo>
                <a:close/>
              </a:path>
            </a:pathLst>
          </a:custGeom>
          <a:solidFill>
            <a:srgbClr val="0095DA"/>
          </a:solidFill>
          <a:ln>
            <a:noFill/>
          </a:ln>
          <a:effectLst>
            <a:outerShdw blurRad="190500" dist="203200" dir="54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156122"/>
            <a:ext cx="5581396" cy="1115200"/>
          </a:xfrm>
          <a:prstGeom prst="roundRect">
            <a:avLst>
              <a:gd name="adj" fmla="val 4631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fr-FR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pPr marL="0" lvl="0" algn="ctr"/>
            <a:r>
              <a:rPr lang="fr-FR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20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gradFill>
          <a:gsLst>
            <a:gs pos="55072">
              <a:schemeClr val="bg1"/>
            </a:gs>
            <a:gs pos="36000">
              <a:srgbClr val="F2F7FC"/>
            </a:gs>
            <a:gs pos="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0454640" y="6558915"/>
            <a:ext cx="115824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V02.04.00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704320" y="6558915"/>
            <a:ext cx="48006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251C2DA-25C8-4EA4-B4ED-09FC37CC8A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339340" y="97494"/>
            <a:ext cx="4088154" cy="824889"/>
          </a:xfrm>
          <a:prstGeom prst="roundRect">
            <a:avLst>
              <a:gd name="adj" fmla="val 6209"/>
            </a:avLst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>
              <a:defRPr lang="fr-FR" sz="3600" dirty="0">
                <a:solidFill>
                  <a:schemeClr val="accent6"/>
                </a:solidFill>
                <a:latin typeface="Arial" pitchFamily="18"/>
                <a:ea typeface="+mn-ea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SECTION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3" hasCustomPrompt="1"/>
          </p:nvPr>
        </p:nvSpPr>
        <p:spPr>
          <a:xfrm>
            <a:off x="4683125" y="159074"/>
            <a:ext cx="6826570" cy="701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>
            <a:lvl1pPr marL="0" indent="0">
              <a:buFontTx/>
              <a:buNone/>
              <a:defRPr lang="fr-FR" sz="4400" dirty="0">
                <a:solidFill>
                  <a:schemeClr val="bg1"/>
                </a:solidFill>
                <a:latin typeface="Arial" pitchFamily="18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339340" y="1360595"/>
            <a:ext cx="5644725" cy="5198800"/>
          </a:xfrm>
          <a:prstGeom prst="roundRect">
            <a:avLst>
              <a:gd name="adj" fmla="val 3014"/>
            </a:avLst>
          </a:prstGeom>
          <a:solidFill>
            <a:srgbClr val="EAF4E4"/>
          </a:solidFill>
          <a:ln>
            <a:solidFill>
              <a:schemeClr val="accent6"/>
            </a:solidFill>
          </a:ln>
        </p:spPr>
        <p:txBody>
          <a:bodyPr numCol="1"/>
          <a:lstStyle>
            <a:lvl1pPr marL="0" indent="0">
              <a:buFont typeface="Calibri" panose="020F0502020204030204" pitchFamily="34" charset="0"/>
              <a:buChar char=" "/>
              <a:defRPr sz="2400" b="1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"/>
              <a:defRPr sz="1800"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accent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4pPr>
            <a:lvl5pPr>
              <a:defRPr sz="1200" baseline="0"/>
            </a:lvl5pPr>
            <a:lvl6pPr>
              <a:defRPr sz="600" baseline="0"/>
            </a:lvl6pPr>
          </a:lstStyle>
          <a:p>
            <a:pPr lvl="0"/>
            <a:r>
              <a:rPr lang="fr-FR" dirty="0"/>
              <a:t>Problématique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Niveau inutile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5155" y="1360595"/>
            <a:ext cx="5644725" cy="5198800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marL="0" indent="0">
              <a:buFont typeface="Calibri" panose="020F0502020204030204" pitchFamily="34" charset="0"/>
              <a:buChar char=" "/>
              <a:defRPr sz="2400" b="1" u="none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"/>
              <a:defRPr sz="1800"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accent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4pPr>
            <a:lvl5pPr>
              <a:defRPr sz="1200"/>
            </a:lvl5pPr>
            <a:lvl6pPr>
              <a:defRPr sz="600"/>
            </a:lvl6pPr>
          </a:lstStyle>
          <a:p>
            <a:pPr lvl="0"/>
            <a:r>
              <a:rPr lang="fr-FR" dirty="0"/>
              <a:t>Solution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Niveau inutile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395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gradFill>
          <a:gsLst>
            <a:gs pos="55072">
              <a:schemeClr val="bg1"/>
            </a:gs>
            <a:gs pos="36000">
              <a:srgbClr val="F2F7FC"/>
            </a:gs>
            <a:gs pos="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0454640" y="6558915"/>
            <a:ext cx="115824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V02.04.00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704320" y="6558915"/>
            <a:ext cx="48006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251C2DA-25C8-4EA4-B4ED-09FC37CC8A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089" y="1360115"/>
            <a:ext cx="11498389" cy="5198800"/>
          </a:xfrm>
          <a:prstGeom prst="roundRect">
            <a:avLst>
              <a:gd name="adj" fmla="val 3014"/>
            </a:avLst>
          </a:prstGeom>
          <a:solidFill>
            <a:srgbClr val="EAF4E4"/>
          </a:solidFill>
          <a:ln>
            <a:solidFill>
              <a:schemeClr val="accent6"/>
            </a:solidFill>
          </a:ln>
        </p:spPr>
        <p:txBody>
          <a:bodyPr numCol="2" spcCol="144000"/>
          <a:lstStyle>
            <a:lvl1pPr marL="0" indent="0">
              <a:buFont typeface="Calibri" panose="020F0502020204030204" pitchFamily="34" charset="0"/>
              <a:buChar char=" "/>
              <a:defRPr sz="2400" b="1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"/>
              <a:defRPr sz="1800"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accent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4pPr>
            <a:lvl5pPr>
              <a:defRPr sz="1200"/>
            </a:lvl5pPr>
            <a:lvl6pPr>
              <a:defRPr sz="600"/>
            </a:lvl6pPr>
          </a:lstStyle>
          <a:p>
            <a:pPr lvl="0"/>
            <a:r>
              <a:rPr lang="fr-FR" dirty="0"/>
              <a:t>Problématique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Niveau inutile</a:t>
            </a:r>
          </a:p>
          <a:p>
            <a:pPr lvl="3"/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343089" y="97494"/>
            <a:ext cx="4088154" cy="824889"/>
          </a:xfrm>
          <a:prstGeom prst="roundRect">
            <a:avLst>
              <a:gd name="adj" fmla="val 6209"/>
            </a:avLst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>
              <a:defRPr lang="fr-FR" sz="3600" dirty="0">
                <a:solidFill>
                  <a:schemeClr val="accent6"/>
                </a:solidFill>
                <a:latin typeface="Arial" pitchFamily="18"/>
                <a:ea typeface="+mn-ea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SECTION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3" hasCustomPrompt="1"/>
          </p:nvPr>
        </p:nvSpPr>
        <p:spPr>
          <a:xfrm>
            <a:off x="4683125" y="159074"/>
            <a:ext cx="6826570" cy="701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buFontTx/>
              <a:buNone/>
              <a:defRPr lang="fr-FR" sz="4400" dirty="0">
                <a:solidFill>
                  <a:schemeClr val="bg1"/>
                </a:solidFill>
                <a:latin typeface="Arial" pitchFamily="18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83213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gradFill>
          <a:gsLst>
            <a:gs pos="54000">
              <a:schemeClr val="bg1"/>
            </a:gs>
            <a:gs pos="36000">
              <a:srgbClr val="F2F7FC"/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0454640" y="6558915"/>
            <a:ext cx="115824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V02.04.00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704320" y="6558915"/>
            <a:ext cx="48006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251C2DA-25C8-4EA4-B4ED-09FC37CC8A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339340" y="1360115"/>
            <a:ext cx="11498389" cy="5198800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2"/>
          <a:lstStyle>
            <a:lvl1pPr marL="0" indent="0">
              <a:buFont typeface="Calibri" panose="020F0502020204030204" pitchFamily="34" charset="0"/>
              <a:buChar char=" "/>
              <a:defRPr sz="2400" b="1" u="none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"/>
              <a:defRPr sz="1800"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accent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4pPr>
            <a:lvl5pPr>
              <a:defRPr sz="1200"/>
            </a:lvl5pPr>
            <a:lvl6pPr>
              <a:defRPr sz="600"/>
            </a:lvl6pPr>
          </a:lstStyle>
          <a:p>
            <a:pPr lvl="0"/>
            <a:r>
              <a:rPr lang="fr-FR" dirty="0"/>
              <a:t>Solution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Niveau inutile</a:t>
            </a:r>
          </a:p>
          <a:p>
            <a:pPr lvl="4"/>
            <a:endParaRPr lang="fr-FR" dirty="0"/>
          </a:p>
        </p:txBody>
      </p:sp>
      <p:sp>
        <p:nvSpPr>
          <p:cNvPr id="6" name="Titre 19"/>
          <p:cNvSpPr>
            <a:spLocks noGrp="1"/>
          </p:cNvSpPr>
          <p:nvPr>
            <p:ph type="title" hasCustomPrompt="1"/>
          </p:nvPr>
        </p:nvSpPr>
        <p:spPr>
          <a:xfrm>
            <a:off x="339340" y="97494"/>
            <a:ext cx="4088154" cy="824889"/>
          </a:xfrm>
          <a:prstGeom prst="roundRect">
            <a:avLst>
              <a:gd name="adj" fmla="val 620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>
              <a:defRPr lang="fr-FR" sz="3600" dirty="0">
                <a:solidFill>
                  <a:schemeClr val="accent1">
                    <a:lumMod val="75000"/>
                  </a:schemeClr>
                </a:solidFill>
                <a:latin typeface="Arial" pitchFamily="18"/>
                <a:ea typeface="+mn-ea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SECTION</a:t>
            </a:r>
          </a:p>
        </p:txBody>
      </p:sp>
      <p:sp>
        <p:nvSpPr>
          <p:cNvPr id="7" name="Espace réservé du contenu 25"/>
          <p:cNvSpPr>
            <a:spLocks noGrp="1"/>
          </p:cNvSpPr>
          <p:nvPr>
            <p:ph sz="quarter" idx="13" hasCustomPrompt="1"/>
          </p:nvPr>
        </p:nvSpPr>
        <p:spPr>
          <a:xfrm>
            <a:off x="4683125" y="159074"/>
            <a:ext cx="6826571" cy="701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buFontTx/>
              <a:buNone/>
              <a:defRPr lang="fr-FR" sz="4400" dirty="0">
                <a:solidFill>
                  <a:schemeClr val="bg1"/>
                </a:solidFill>
                <a:latin typeface="Arial" pitchFamily="18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9560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gradFill>
          <a:gsLst>
            <a:gs pos="55072">
              <a:schemeClr val="bg1"/>
            </a:gs>
            <a:gs pos="36000">
              <a:srgbClr val="F2F7FC"/>
            </a:gs>
            <a:gs pos="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0454640" y="6558915"/>
            <a:ext cx="115824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V02.04.00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704320" y="6558915"/>
            <a:ext cx="48006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251C2DA-25C8-4EA4-B4ED-09FC37CC8A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339340" y="97494"/>
            <a:ext cx="4088154" cy="824889"/>
          </a:xfrm>
          <a:prstGeom prst="roundRect">
            <a:avLst>
              <a:gd name="adj" fmla="val 6209"/>
            </a:avLst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>
              <a:defRPr lang="fr-FR" sz="3600" dirty="0">
                <a:solidFill>
                  <a:schemeClr val="accent6"/>
                </a:solidFill>
                <a:latin typeface="Arial" pitchFamily="18"/>
                <a:ea typeface="+mn-ea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SECTION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3" hasCustomPrompt="1"/>
          </p:nvPr>
        </p:nvSpPr>
        <p:spPr>
          <a:xfrm>
            <a:off x="4683125" y="159074"/>
            <a:ext cx="6826570" cy="701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>
            <a:lvl1pPr marL="0" indent="0">
              <a:buFontTx/>
              <a:buNone/>
              <a:defRPr lang="fr-FR" sz="4400" dirty="0">
                <a:solidFill>
                  <a:schemeClr val="bg1"/>
                </a:solidFill>
                <a:latin typeface="Arial" pitchFamily="18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339340" y="1360595"/>
            <a:ext cx="5644725" cy="5198800"/>
          </a:xfrm>
          <a:prstGeom prst="roundRect">
            <a:avLst>
              <a:gd name="adj" fmla="val 3014"/>
            </a:avLst>
          </a:prstGeom>
          <a:solidFill>
            <a:srgbClr val="EAF4E4"/>
          </a:solidFill>
          <a:ln>
            <a:solidFill>
              <a:schemeClr val="accent6"/>
            </a:solidFill>
          </a:ln>
        </p:spPr>
        <p:txBody>
          <a:bodyPr numCol="1"/>
          <a:lstStyle>
            <a:lvl1pPr marL="0" indent="0">
              <a:buFont typeface="Calibri" panose="020F0502020204030204" pitchFamily="34" charset="0"/>
              <a:buChar char=" "/>
              <a:defRPr sz="2400" b="1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"/>
              <a:defRPr sz="1800"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accent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4pPr>
            <a:lvl5pPr>
              <a:defRPr sz="1200" baseline="0"/>
            </a:lvl5pPr>
            <a:lvl6pPr>
              <a:defRPr sz="600" baseline="0"/>
            </a:lvl6pPr>
          </a:lstStyle>
          <a:p>
            <a:pPr lvl="0"/>
            <a:r>
              <a:rPr lang="fr-FR" dirty="0"/>
              <a:t>Problématique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Niveau inutile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5155" y="1360595"/>
            <a:ext cx="5644725" cy="5198800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marL="0" indent="0">
              <a:buFont typeface="Calibri" panose="020F0502020204030204" pitchFamily="34" charset="0"/>
              <a:buChar char=" "/>
              <a:defRPr sz="2400" b="1" u="none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"/>
              <a:defRPr sz="1800"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accent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4pPr>
            <a:lvl5pPr>
              <a:defRPr sz="1200"/>
            </a:lvl5pPr>
            <a:lvl6pPr>
              <a:defRPr sz="600"/>
            </a:lvl6pPr>
          </a:lstStyle>
          <a:p>
            <a:pPr lvl="0"/>
            <a:r>
              <a:rPr lang="fr-FR" dirty="0"/>
              <a:t>Solution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Niveau inutile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45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gradFill>
          <a:gsLst>
            <a:gs pos="100000">
              <a:schemeClr val="bg1"/>
            </a:gs>
            <a:gs pos="100000">
              <a:schemeClr val="accent2">
                <a:lumMod val="20000"/>
                <a:lumOff val="80000"/>
              </a:schemeClr>
            </a:gs>
            <a:gs pos="0">
              <a:schemeClr val="accent2">
                <a:lumMod val="75000"/>
              </a:schemeClr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0454640" y="6558915"/>
            <a:ext cx="115824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V02.04.00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704320" y="6558915"/>
            <a:ext cx="48006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251C2DA-25C8-4EA4-B4ED-09FC37CC8A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contenu 25"/>
          <p:cNvSpPr>
            <a:spLocks noGrp="1"/>
          </p:cNvSpPr>
          <p:nvPr>
            <p:ph sz="quarter" idx="13" hasCustomPrompt="1"/>
          </p:nvPr>
        </p:nvSpPr>
        <p:spPr>
          <a:xfrm>
            <a:off x="4683125" y="159074"/>
            <a:ext cx="6826571" cy="701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buFontTx/>
              <a:buNone/>
              <a:defRPr lang="fr-FR" sz="4400" dirty="0">
                <a:solidFill>
                  <a:schemeClr val="bg1"/>
                </a:solidFill>
                <a:latin typeface="Arial" pitchFamily="18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339340" y="1360595"/>
            <a:ext cx="5644725" cy="5198800"/>
          </a:xfrm>
          <a:prstGeom prst="roundRect">
            <a:avLst>
              <a:gd name="adj" fmla="val 3014"/>
            </a:avLst>
          </a:prstGeom>
          <a:solidFill>
            <a:srgbClr val="EAF4E4"/>
          </a:solidFill>
          <a:ln>
            <a:solidFill>
              <a:schemeClr val="accent6"/>
            </a:solidFill>
          </a:ln>
        </p:spPr>
        <p:txBody>
          <a:bodyPr numCol="1"/>
          <a:lstStyle>
            <a:lvl1pPr marL="0" indent="0">
              <a:buFont typeface="Calibri" panose="020F0502020204030204" pitchFamily="34" charset="0"/>
              <a:buChar char=" "/>
              <a:defRPr sz="2400" b="1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"/>
              <a:defRPr sz="1800"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accent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4pPr>
            <a:lvl5pPr>
              <a:defRPr sz="1200" baseline="0"/>
            </a:lvl5pPr>
            <a:lvl6pPr>
              <a:defRPr sz="600" baseline="0"/>
            </a:lvl6pPr>
          </a:lstStyle>
          <a:p>
            <a:pPr lvl="0"/>
            <a:r>
              <a:rPr lang="fr-FR" dirty="0"/>
              <a:t>Problématique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Niveau inutile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5155" y="1360595"/>
            <a:ext cx="5644725" cy="5198800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marL="0" indent="0">
              <a:buFont typeface="Calibri" panose="020F0502020204030204" pitchFamily="34" charset="0"/>
              <a:buChar char=" "/>
              <a:defRPr sz="2400" b="1" u="none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"/>
              <a:defRPr sz="1800"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accent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4pPr>
            <a:lvl5pPr>
              <a:defRPr sz="1200"/>
            </a:lvl5pPr>
            <a:lvl6pPr>
              <a:defRPr sz="600"/>
            </a:lvl6pPr>
          </a:lstStyle>
          <a:p>
            <a:pPr lvl="0"/>
            <a:r>
              <a:rPr lang="fr-FR" dirty="0"/>
              <a:t>Solution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Niveau inutile</a:t>
            </a:r>
          </a:p>
          <a:p>
            <a:pPr lvl="4"/>
            <a:endParaRPr lang="fr-FR" dirty="0"/>
          </a:p>
        </p:txBody>
      </p:sp>
      <p:sp>
        <p:nvSpPr>
          <p:cNvPr id="11" name="Titre 19"/>
          <p:cNvSpPr>
            <a:spLocks noGrp="1"/>
          </p:cNvSpPr>
          <p:nvPr>
            <p:ph type="title" hasCustomPrompt="1"/>
          </p:nvPr>
        </p:nvSpPr>
        <p:spPr>
          <a:xfrm>
            <a:off x="339340" y="97494"/>
            <a:ext cx="4088154" cy="824889"/>
          </a:xfrm>
          <a:prstGeom prst="roundRect">
            <a:avLst>
              <a:gd name="adj" fmla="val 6209"/>
            </a:avLst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>
              <a:defRPr lang="fr-FR" sz="3600" dirty="0">
                <a:solidFill>
                  <a:schemeClr val="accent6"/>
                </a:solidFill>
                <a:latin typeface="Arial" pitchFamily="18"/>
                <a:ea typeface="+mn-ea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24029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gradFill>
          <a:gsLst>
            <a:gs pos="100000">
              <a:schemeClr val="bg1"/>
            </a:gs>
            <a:gs pos="100000">
              <a:schemeClr val="accent2">
                <a:lumMod val="20000"/>
                <a:lumOff val="80000"/>
              </a:schemeClr>
            </a:gs>
            <a:gs pos="0">
              <a:schemeClr val="accent2">
                <a:lumMod val="75000"/>
              </a:schemeClr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0454640" y="6558915"/>
            <a:ext cx="115824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V02.04.00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704320" y="6558915"/>
            <a:ext cx="480060" cy="29908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251C2DA-25C8-4EA4-B4ED-09FC37CC8A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339340" y="1360115"/>
            <a:ext cx="11498389" cy="5198800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2"/>
          <a:lstStyle>
            <a:lvl1pPr marL="0" indent="0">
              <a:buFont typeface="Calibri" panose="020F0502020204030204" pitchFamily="34" charset="0"/>
              <a:buChar char=" "/>
              <a:defRPr sz="2400" b="1" u="none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"/>
              <a:defRPr sz="1800"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accent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4pPr>
            <a:lvl5pPr>
              <a:defRPr sz="1200"/>
            </a:lvl5pPr>
            <a:lvl6pPr>
              <a:defRPr sz="600"/>
            </a:lvl6pPr>
          </a:lstStyle>
          <a:p>
            <a:pPr lvl="0"/>
            <a:r>
              <a:rPr lang="fr-FR" dirty="0"/>
              <a:t>Solution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Niveau inutile</a:t>
            </a:r>
          </a:p>
          <a:p>
            <a:pPr lvl="4"/>
            <a:endParaRPr lang="fr-FR" dirty="0"/>
          </a:p>
        </p:txBody>
      </p:sp>
      <p:sp>
        <p:nvSpPr>
          <p:cNvPr id="6" name="Titre 19"/>
          <p:cNvSpPr>
            <a:spLocks noGrp="1"/>
          </p:cNvSpPr>
          <p:nvPr>
            <p:ph type="title" hasCustomPrompt="1"/>
          </p:nvPr>
        </p:nvSpPr>
        <p:spPr>
          <a:xfrm>
            <a:off x="339340" y="97494"/>
            <a:ext cx="4088154" cy="824889"/>
          </a:xfrm>
          <a:prstGeom prst="roundRect">
            <a:avLst>
              <a:gd name="adj" fmla="val 620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>
              <a:defRPr lang="fr-FR" sz="3600" dirty="0">
                <a:solidFill>
                  <a:schemeClr val="accent1">
                    <a:lumMod val="75000"/>
                  </a:schemeClr>
                </a:solidFill>
                <a:latin typeface="Arial" pitchFamily="18"/>
                <a:ea typeface="+mn-ea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SECTION</a:t>
            </a:r>
          </a:p>
        </p:txBody>
      </p:sp>
      <p:sp>
        <p:nvSpPr>
          <p:cNvPr id="7" name="Espace réservé du contenu 25"/>
          <p:cNvSpPr>
            <a:spLocks noGrp="1"/>
          </p:cNvSpPr>
          <p:nvPr>
            <p:ph sz="quarter" idx="13" hasCustomPrompt="1"/>
          </p:nvPr>
        </p:nvSpPr>
        <p:spPr>
          <a:xfrm>
            <a:off x="4683125" y="159074"/>
            <a:ext cx="6826571" cy="701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buFontTx/>
              <a:buNone/>
              <a:defRPr lang="fr-FR" sz="4400" dirty="0">
                <a:solidFill>
                  <a:schemeClr val="bg1"/>
                </a:solidFill>
                <a:latin typeface="Arial" pitchFamily="18"/>
                <a:cs typeface="Tahoma" pitchFamily="2"/>
              </a:defRPr>
            </a:lvl1pPr>
          </a:lstStyle>
          <a:p>
            <a:pPr marL="0" lvl="0" algn="ctr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8834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" y="6558915"/>
            <a:ext cx="751511" cy="302777"/>
          </a:xfrm>
          <a:prstGeom prst="rect">
            <a:avLst/>
          </a:prstGeom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454640" y="6558915"/>
            <a:ext cx="1165860" cy="299086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fr-FR" dirty="0"/>
              <a:t>V02.04.00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1704320" y="6558915"/>
            <a:ext cx="480060" cy="299086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251C2DA-25C8-4EA4-B4ED-09FC37CC8A3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5" name="Image 4">
            <a:extLst/>
          </p:cNvPr>
          <p:cNvPicPr>
            <a:picLocks noChangeAspect="1"/>
          </p:cNvPicPr>
          <p:nvPr userDrawn="1"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-15240" y="-4042"/>
            <a:ext cx="12207240" cy="14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e 7"/>
          <p:cNvGrpSpPr/>
          <p:nvPr userDrawn="1"/>
        </p:nvGrpSpPr>
        <p:grpSpPr>
          <a:xfrm>
            <a:off x="11476174" y="30994"/>
            <a:ext cx="700585" cy="893349"/>
            <a:chOff x="10091950" y="277749"/>
            <a:chExt cx="1442720" cy="183968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91950" y="277749"/>
              <a:ext cx="1442720" cy="144272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091950" y="674709"/>
              <a:ext cx="1442720" cy="1442720"/>
            </a:xfrm>
            <a:prstGeom prst="rect">
              <a:avLst/>
            </a:prstGeom>
          </p:spPr>
        </p:pic>
      </p:grpSp>
      <p:cxnSp>
        <p:nvCxnSpPr>
          <p:cNvPr id="12" name="Connecteur droit 11"/>
          <p:cNvCxnSpPr/>
          <p:nvPr userDrawn="1"/>
        </p:nvCxnSpPr>
        <p:spPr>
          <a:xfrm>
            <a:off x="11654790" y="6621780"/>
            <a:ext cx="0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7" r:id="rId3"/>
    <p:sldLayoutId id="2147483662" r:id="rId4"/>
    <p:sldLayoutId id="2147483665" r:id="rId5"/>
    <p:sldLayoutId id="2147483670" r:id="rId6"/>
    <p:sldLayoutId id="2147483669" r:id="rId7"/>
    <p:sldLayoutId id="214748367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7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://doc.shinken-solutions.com/display/public/SEV020400/F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2709" y="4013790"/>
            <a:ext cx="5924861" cy="1618845"/>
          </a:xfrm>
        </p:spPr>
        <p:txBody>
          <a:bodyPr>
            <a:spAutoFit/>
          </a:bodyPr>
          <a:lstStyle/>
          <a:p>
            <a:pPr algn="ctr"/>
            <a:r>
              <a:rPr lang="fr-FR" dirty="0"/>
              <a:t>Présentation V02.04.00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01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 numCol="2" spcCol="1260000"/>
          <a:lstStyle/>
          <a:p>
            <a:pPr>
              <a:tabLst>
                <a:tab pos="3492500" algn="l"/>
              </a:tabLst>
            </a:pPr>
            <a:r>
              <a:rPr lang="fr-FR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Paramétrage de l’aspect</a:t>
            </a:r>
            <a:br>
              <a:rPr lang="fr-FR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fr-FR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des tuiles</a:t>
            </a:r>
          </a:p>
          <a:p>
            <a:pPr lvl="1"/>
            <a:r>
              <a:rPr lang="fr-FR" dirty="0"/>
              <a:t>Contexte Important</a:t>
            </a:r>
          </a:p>
          <a:p>
            <a:pPr lvl="2"/>
            <a:r>
              <a:rPr lang="fr-FR" dirty="0"/>
              <a:t>S’il y a un contexte, le fond de la tuile sera de la couleur du contexte, sinon il sera de la couleur du statut.</a:t>
            </a:r>
          </a:p>
          <a:p>
            <a:pPr lvl="2"/>
            <a:r>
              <a:rPr lang="fr-FR" dirty="0"/>
              <a:t>S’il y a un contexte, l‘icone de contexte sera </a:t>
            </a:r>
            <a:br>
              <a:rPr lang="fr-FR" dirty="0"/>
            </a:br>
            <a:r>
              <a:rPr lang="fr-FR" dirty="0"/>
              <a:t>plus importante visuellement que le statut. 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1"/>
            <a:r>
              <a:rPr lang="fr-FR" dirty="0"/>
              <a:t>Statut important</a:t>
            </a:r>
          </a:p>
          <a:p>
            <a:pPr lvl="2"/>
            <a:r>
              <a:rPr lang="fr-FR" dirty="0"/>
              <a:t>L‘icone du statut sera plus importante visuellement que le contexte</a:t>
            </a:r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Contexte + Statut (tuiles coupées en 2)</a:t>
            </a:r>
          </a:p>
          <a:p>
            <a:pPr lvl="2"/>
            <a:r>
              <a:rPr lang="fr-FR" dirty="0"/>
              <a:t>S’il y a un contexte, l‘icone de </a:t>
            </a:r>
            <a:br>
              <a:rPr lang="fr-FR" dirty="0"/>
            </a:br>
            <a:r>
              <a:rPr lang="fr-FR" dirty="0"/>
              <a:t>contexte sera plus importante </a:t>
            </a:r>
            <a:br>
              <a:rPr lang="fr-FR" dirty="0"/>
            </a:br>
            <a:r>
              <a:rPr lang="fr-FR" dirty="0"/>
              <a:t>visuellement que le statut 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  <a:p>
            <a:pPr marL="576000"/>
            <a:endParaRPr lang="fr-FR" dirty="0"/>
          </a:p>
          <a:p>
            <a:pPr marL="576000"/>
            <a:r>
              <a:rPr lang="fr-FR" dirty="0"/>
              <a:t>Configurable dans</a:t>
            </a:r>
          </a:p>
          <a:p>
            <a:pPr marL="1261800" lvl="1"/>
            <a:r>
              <a:rPr lang="fr-FR" dirty="0"/>
              <a:t>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shinken</a:t>
            </a:r>
            <a:r>
              <a:rPr lang="fr-FR" dirty="0"/>
              <a:t>-user/configuration/</a:t>
            </a:r>
            <a:br>
              <a:rPr lang="fr-FR" dirty="0"/>
            </a:br>
            <a:r>
              <a:rPr lang="fr-FR" dirty="0"/>
              <a:t>daemons/brokers/modules/</a:t>
            </a:r>
            <a:r>
              <a:rPr lang="fr-FR" dirty="0" err="1"/>
              <a:t>webui</a:t>
            </a:r>
            <a:r>
              <a:rPr lang="fr-FR" dirty="0"/>
              <a:t>/</a:t>
            </a:r>
            <a:br>
              <a:rPr lang="fr-FR" dirty="0"/>
            </a:br>
            <a:r>
              <a:rPr lang="fr-FR" dirty="0" err="1"/>
              <a:t>webui_cfg_overload.cfg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47" y="1909822"/>
            <a:ext cx="1475587" cy="1694193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Portail de gestion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47" y="4287496"/>
            <a:ext cx="1475587" cy="1694193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67" y="2268115"/>
            <a:ext cx="1495825" cy="1717429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Flèche vers le bas 13"/>
          <p:cNvSpPr/>
          <p:nvPr/>
        </p:nvSpPr>
        <p:spPr>
          <a:xfrm rot="16200000">
            <a:off x="5283585" y="4592543"/>
            <a:ext cx="137043" cy="1148051"/>
          </a:xfrm>
          <a:prstGeom prst="downArrow">
            <a:avLst>
              <a:gd name="adj1" fmla="val 31699"/>
              <a:gd name="adj2" fmla="val 112771"/>
            </a:avLst>
          </a:prstGeom>
          <a:solidFill>
            <a:schemeClr val="accent2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  <a:tailEnd type="triangle"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 vers le bas 15"/>
          <p:cNvSpPr/>
          <p:nvPr/>
        </p:nvSpPr>
        <p:spPr>
          <a:xfrm rot="14502914">
            <a:off x="5545495" y="2738220"/>
            <a:ext cx="137043" cy="787737"/>
          </a:xfrm>
          <a:prstGeom prst="downArrow">
            <a:avLst>
              <a:gd name="adj1" fmla="val 31699"/>
              <a:gd name="adj2" fmla="val 112771"/>
            </a:avLst>
          </a:prstGeom>
          <a:solidFill>
            <a:schemeClr val="accent2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  <a:tailEnd type="triangle"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 rot="18510827">
            <a:off x="10589487" y="2387871"/>
            <a:ext cx="150322" cy="838291"/>
          </a:xfrm>
          <a:prstGeom prst="downArrow">
            <a:avLst>
              <a:gd name="adj1" fmla="val 31699"/>
              <a:gd name="adj2" fmla="val 112771"/>
            </a:avLst>
          </a:prstGeom>
          <a:solidFill>
            <a:schemeClr val="accent2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  <a:tailEnd type="triangle"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23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Listes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8215"/>
            <a:ext cx="5644725" cy="5198800"/>
          </a:xfrm>
          <a:solidFill>
            <a:srgbClr val="EAF4E4"/>
          </a:solidFill>
          <a:ln>
            <a:solidFill>
              <a:schemeClr val="accent6"/>
            </a:solidFill>
          </a:ln>
        </p:spPr>
        <p:txBody>
          <a:bodyPr numCol="1"/>
          <a:lstStyle/>
          <a:p>
            <a:r>
              <a:rPr lang="fr-FR" dirty="0"/>
              <a:t>Problématiques</a:t>
            </a:r>
          </a:p>
          <a:p>
            <a:pPr lvl="1"/>
            <a:r>
              <a:rPr lang="fr-FR" dirty="0"/>
              <a:t>Transformer la liste en outil de partage (une vue)</a:t>
            </a:r>
          </a:p>
          <a:p>
            <a:pPr lvl="2"/>
            <a:r>
              <a:rPr lang="fr-FR" dirty="0"/>
              <a:t>Préparer une liste</a:t>
            </a:r>
          </a:p>
          <a:p>
            <a:pPr lvl="2"/>
            <a:r>
              <a:rPr lang="fr-FR" dirty="0"/>
              <a:t>Ne pas avoir à la redéfinir pour chaque utilisation</a:t>
            </a:r>
          </a:p>
          <a:p>
            <a:pPr lvl="2"/>
            <a:r>
              <a:rPr lang="fr-FR" dirty="0"/>
              <a:t>La partager avec d’autres utilisateurs de la même manière qu’un portail de gestion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Elle doit être rapide quelque soit le nombre </a:t>
            </a:r>
            <a:br>
              <a:rPr lang="fr-FR" dirty="0"/>
            </a:br>
            <a:r>
              <a:rPr lang="fr-FR" dirty="0"/>
              <a:t>d’ hôtes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Solutions</a:t>
            </a:r>
          </a:p>
          <a:p>
            <a:pPr lvl="1"/>
            <a:r>
              <a:rPr lang="fr-FR" dirty="0"/>
              <a:t>La liste devient une </a:t>
            </a:r>
            <a:r>
              <a:rPr lang="fr-FR" b="1" dirty="0"/>
              <a:t>Vue</a:t>
            </a:r>
          </a:p>
          <a:p>
            <a:pPr lvl="2"/>
            <a:r>
              <a:rPr lang="fr-FR" dirty="0"/>
              <a:t>On peut sauvegarder son état ( Filtres, Tris, Colonnes )</a:t>
            </a:r>
          </a:p>
          <a:p>
            <a:pPr lvl="2"/>
            <a:r>
              <a:rPr lang="fr-FR" dirty="0"/>
              <a:t>On peut en avoir plusieurs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Une ergonomie simple et réactive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8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12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Filtres</a:t>
            </a:r>
          </a:p>
          <a:p>
            <a:pPr lvl="1"/>
            <a:r>
              <a:rPr lang="fr-FR" dirty="0"/>
              <a:t>Complexes: Plusieurs lignes</a:t>
            </a:r>
          </a:p>
          <a:p>
            <a:pPr lvl="2"/>
            <a:r>
              <a:rPr lang="fr-FR" b="1" i="1" dirty="0"/>
              <a:t>Et</a:t>
            </a:r>
            <a:r>
              <a:rPr lang="fr-FR" dirty="0"/>
              <a:t> entre les cellules</a:t>
            </a:r>
          </a:p>
          <a:p>
            <a:pPr lvl="2"/>
            <a:r>
              <a:rPr lang="fr-FR" b="1" i="1" dirty="0"/>
              <a:t>Ou</a:t>
            </a:r>
            <a:r>
              <a:rPr lang="fr-FR" dirty="0"/>
              <a:t> entre les lignes</a:t>
            </a:r>
          </a:p>
          <a:p>
            <a:pPr lvl="1"/>
            <a:r>
              <a:rPr lang="fr-FR" dirty="0"/>
              <a:t>Rapides:  </a:t>
            </a:r>
          </a:p>
          <a:p>
            <a:pPr lvl="2"/>
            <a:r>
              <a:rPr lang="fr-FR" dirty="0"/>
              <a:t>Sur la page en cours, permettent de vérifier rapidement si l’élément recherché est présent</a:t>
            </a:r>
          </a:p>
          <a:p>
            <a:pPr lvl="2"/>
            <a:r>
              <a:rPr lang="fr-FR" dirty="0"/>
              <a:t>Ne changent pas les filtres complexes et ne sont pas sauvegardés</a:t>
            </a:r>
          </a:p>
          <a:p>
            <a:r>
              <a:rPr lang="fr-FR" dirty="0"/>
              <a:t>Tris</a:t>
            </a:r>
          </a:p>
          <a:p>
            <a:pPr lvl="1"/>
            <a:r>
              <a:rPr lang="fr-FR" dirty="0"/>
              <a:t>Ascendant, descendant par colonne</a:t>
            </a:r>
          </a:p>
          <a:p>
            <a:pPr lvl="1"/>
            <a:r>
              <a:rPr lang="fr-FR" dirty="0"/>
              <a:t>Multi-colonnes</a:t>
            </a:r>
          </a:p>
          <a:p>
            <a:pPr lvl="2"/>
            <a:r>
              <a:rPr lang="fr-FR" dirty="0"/>
              <a:t>Les lignes sont triées en fonction de la première colonne.</a:t>
            </a:r>
          </a:p>
          <a:p>
            <a:pPr lvl="2"/>
            <a:r>
              <a:rPr lang="fr-FR" dirty="0"/>
              <a:t>Pour les lignes dont la valeur de la première colonne est identique, les lignes sont triées par rapport à la deuxième.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Listes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985" y="1207820"/>
            <a:ext cx="5702736" cy="1525572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85" y="3001573"/>
            <a:ext cx="5702736" cy="116324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985" y="4432999"/>
            <a:ext cx="5702736" cy="2135247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llipse 9"/>
          <p:cNvSpPr/>
          <p:nvPr/>
        </p:nvSpPr>
        <p:spPr>
          <a:xfrm>
            <a:off x="10917098" y="2949855"/>
            <a:ext cx="1125894" cy="221269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lèche vers le bas 18"/>
          <p:cNvSpPr/>
          <p:nvPr/>
        </p:nvSpPr>
        <p:spPr>
          <a:xfrm rot="16320000">
            <a:off x="8116578" y="371587"/>
            <a:ext cx="166362" cy="5247128"/>
          </a:xfrm>
          <a:prstGeom prst="downArrow">
            <a:avLst>
              <a:gd name="adj1" fmla="val 36769"/>
              <a:gd name="adj2" fmla="val 128404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  <a:tailEnd type="triangle"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97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13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Les colonnes</a:t>
            </a:r>
          </a:p>
          <a:p>
            <a:pPr lvl="1"/>
            <a:r>
              <a:rPr lang="fr-FR" dirty="0"/>
              <a:t>Affichées / cachées</a:t>
            </a:r>
          </a:p>
          <a:p>
            <a:pPr lvl="1"/>
            <a:r>
              <a:rPr lang="fr-FR" dirty="0"/>
              <a:t>Choisir l’ordre des </a:t>
            </a:r>
            <a:br>
              <a:rPr lang="fr-FR" dirty="0"/>
            </a:br>
            <a:r>
              <a:rPr lang="fr-FR" dirty="0"/>
              <a:t>colonnes </a:t>
            </a:r>
          </a:p>
          <a:p>
            <a:pPr lvl="2"/>
            <a:r>
              <a:rPr lang="fr-FR" dirty="0"/>
              <a:t>Via un Drag &amp; Drop</a:t>
            </a:r>
            <a:br>
              <a:rPr lang="fr-FR" dirty="0"/>
            </a:br>
            <a:endParaRPr lang="fr-FR" dirty="0"/>
          </a:p>
          <a:p>
            <a:r>
              <a:rPr lang="fr-FR" dirty="0"/>
              <a:t>Sauvegarde</a:t>
            </a:r>
          </a:p>
          <a:p>
            <a:pPr lvl="1"/>
            <a:r>
              <a:rPr lang="fr-FR" dirty="0"/>
              <a:t>Tris, </a:t>
            </a:r>
          </a:p>
          <a:p>
            <a:pPr lvl="1"/>
            <a:r>
              <a:rPr lang="fr-FR" dirty="0"/>
              <a:t>Filtres complexes, </a:t>
            </a:r>
          </a:p>
          <a:p>
            <a:pPr lvl="1"/>
            <a:r>
              <a:rPr lang="fr-FR" dirty="0"/>
              <a:t>Colonnes.</a:t>
            </a:r>
          </a:p>
          <a:p>
            <a:r>
              <a:rPr lang="fr-FR" dirty="0"/>
              <a:t>Export csv </a:t>
            </a:r>
          </a:p>
          <a:p>
            <a:pPr lvl="1"/>
            <a:r>
              <a:rPr lang="fr-FR" dirty="0"/>
              <a:t>Export de la liste complète actualisée</a:t>
            </a:r>
          </a:p>
          <a:p>
            <a:pPr lvl="1"/>
            <a:r>
              <a:rPr lang="fr-FR" dirty="0"/>
              <a:t>Ou Export de la page en cours non actualisée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Action de masse</a:t>
            </a:r>
          </a:p>
          <a:p>
            <a:pPr lvl="1"/>
            <a:r>
              <a:rPr lang="fr-FR" dirty="0"/>
              <a:t>Sélection Multi-lignes</a:t>
            </a:r>
          </a:p>
          <a:p>
            <a:pPr lvl="1"/>
            <a:r>
              <a:rPr lang="fr-FR" dirty="0"/>
              <a:t>Actions:</a:t>
            </a:r>
          </a:p>
          <a:p>
            <a:pPr lvl="2"/>
            <a:r>
              <a:rPr lang="fr-FR" dirty="0"/>
              <a:t>Définir la Période de Maintenance</a:t>
            </a:r>
          </a:p>
          <a:p>
            <a:pPr lvl="2"/>
            <a:r>
              <a:rPr lang="fr-FR" dirty="0"/>
              <a:t>Changer le statut</a:t>
            </a:r>
          </a:p>
          <a:p>
            <a:pPr lvl="2"/>
            <a:r>
              <a:rPr lang="fr-FR" dirty="0"/>
              <a:t>Prendre en compte</a:t>
            </a:r>
          </a:p>
          <a:p>
            <a:pPr lvl="2"/>
            <a:r>
              <a:rPr lang="fr-FR" dirty="0"/>
              <a:t>Forcer la vérification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r>
              <a:rPr lang="fr-FR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Volet détail d’un hôte ou check intégré</a:t>
            </a:r>
          </a:p>
          <a:p>
            <a:pPr lvl="1"/>
            <a:r>
              <a:rPr lang="fr-FR" dirty="0"/>
              <a:t>Ctrl + Clic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Listes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505" y="1185552"/>
            <a:ext cx="2098342" cy="321745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558" y="3689964"/>
            <a:ext cx="5445482" cy="1886726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2BC4DF-9868-4D1D-8697-D0F67D9D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400" y="5632071"/>
            <a:ext cx="2050039" cy="1137441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926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14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Aide incluse dans la liste</a:t>
            </a:r>
          </a:p>
          <a:p>
            <a:pPr lvl="1"/>
            <a:r>
              <a:rPr lang="fr-FR" dirty="0"/>
              <a:t>Apparait quelques secondes à </a:t>
            </a:r>
            <a:br>
              <a:rPr lang="fr-FR" dirty="0"/>
            </a:br>
            <a:r>
              <a:rPr lang="fr-FR" dirty="0"/>
              <a:t>l’ouverture d’une liste</a:t>
            </a:r>
          </a:p>
          <a:p>
            <a:endParaRPr lang="fr-FR" dirty="0"/>
          </a:p>
          <a:p>
            <a:r>
              <a:rPr lang="fr-FR" dirty="0"/>
              <a:t>F1 pour l’aide complète</a:t>
            </a:r>
          </a:p>
          <a:p>
            <a:pPr lvl="1"/>
            <a:r>
              <a:rPr lang="fr-FR" dirty="0"/>
              <a:t>Bouton rappelant l’existence </a:t>
            </a:r>
            <a:br>
              <a:rPr lang="fr-FR" dirty="0"/>
            </a:br>
            <a:r>
              <a:rPr lang="fr-FR" dirty="0"/>
              <a:t>de l’aide</a:t>
            </a:r>
          </a:p>
          <a:p>
            <a:pPr lvl="2"/>
            <a:r>
              <a:rPr lang="fr-FR" dirty="0"/>
              <a:t>Peut être caché via la croix s’il gène</a:t>
            </a:r>
            <a:br>
              <a:rPr lang="fr-FR" dirty="0"/>
            </a:br>
            <a:r>
              <a:rPr lang="fr-FR" dirty="0"/>
              <a:t>la lisibilité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Listes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79" y="1315802"/>
            <a:ext cx="7022719" cy="832883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54" y="4661428"/>
            <a:ext cx="1990725" cy="151447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à coins arrondis 10"/>
          <p:cNvSpPr/>
          <p:nvPr/>
        </p:nvSpPr>
        <p:spPr>
          <a:xfrm>
            <a:off x="8729980" y="1648459"/>
            <a:ext cx="2936240" cy="25654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 rot="15765881">
            <a:off x="7114753" y="583456"/>
            <a:ext cx="111097" cy="3046929"/>
          </a:xfrm>
          <a:prstGeom prst="downArrow">
            <a:avLst>
              <a:gd name="adj1" fmla="val 36769"/>
              <a:gd name="adj2" fmla="val 128404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  <a:tailEnd type="triangle"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2E3315C-B863-400A-BD8A-4ADD4F628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971" y="2647995"/>
            <a:ext cx="5107030" cy="370645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63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Tableau de bord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0595"/>
            <a:ext cx="5644725" cy="986365"/>
          </a:xfrm>
          <a:solidFill>
            <a:srgbClr val="EAF4E4"/>
          </a:solidFill>
        </p:spPr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Améliorer l’expérience utilisateur dans un tableau de bord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Arbre de dépendances</a:t>
            </a:r>
          </a:p>
          <a:p>
            <a:pPr lvl="1"/>
            <a:r>
              <a:rPr lang="fr-FR" dirty="0"/>
              <a:t>Compréhension des liens </a:t>
            </a:r>
            <a:br>
              <a:rPr lang="fr-FR" dirty="0"/>
            </a:br>
            <a:r>
              <a:rPr lang="fr-FR" dirty="0"/>
              <a:t>des arbres de dépendances</a:t>
            </a:r>
          </a:p>
          <a:p>
            <a:pPr lvl="2"/>
            <a:r>
              <a:rPr lang="fr-FR" dirty="0"/>
              <a:t>Liens liés aux Clusters</a:t>
            </a:r>
            <a:br>
              <a:rPr lang="fr-FR" dirty="0"/>
            </a:br>
            <a:r>
              <a:rPr lang="fr-FR" dirty="0"/>
              <a:t>(Hôte =&gt; Cluster &amp; </a:t>
            </a:r>
            <a:br>
              <a:rPr lang="fr-FR" dirty="0"/>
            </a:br>
            <a:r>
              <a:rPr lang="fr-FR" dirty="0"/>
              <a:t>Check =&gt; Hôte)</a:t>
            </a:r>
          </a:p>
          <a:p>
            <a:pPr lvl="3"/>
            <a:r>
              <a:rPr lang="fr-FR" dirty="0"/>
              <a:t>Liens en couleur et </a:t>
            </a:r>
            <a:br>
              <a:rPr lang="fr-FR" dirty="0"/>
            </a:br>
            <a:r>
              <a:rPr lang="fr-FR" dirty="0"/>
              <a:t>continus 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Liens de dépendances réseaux (d’un élément vers un autre)</a:t>
            </a:r>
          </a:p>
          <a:p>
            <a:pPr lvl="3"/>
            <a:r>
              <a:rPr lang="fr-FR" dirty="0"/>
              <a:t>Liens en couleur et en pointillés</a:t>
            </a:r>
          </a:p>
          <a:p>
            <a:pPr lvl="3"/>
            <a:endParaRPr lang="fr-FR" dirty="0"/>
          </a:p>
          <a:p>
            <a:pPr marL="1440000"/>
            <a:r>
              <a:rPr lang="fr-FR" dirty="0"/>
              <a:t> Widget SLA</a:t>
            </a:r>
          </a:p>
          <a:p>
            <a:pPr marL="2125800" lvl="1"/>
            <a:r>
              <a:rPr lang="fr-FR" dirty="0"/>
              <a:t>Plus de précision : SLA </a:t>
            </a:r>
            <a:br>
              <a:rPr lang="fr-FR" dirty="0"/>
            </a:br>
            <a:r>
              <a:rPr lang="fr-FR" dirty="0"/>
              <a:t>maintenant affichés au </a:t>
            </a:r>
            <a:br>
              <a:rPr lang="fr-FR" dirty="0"/>
            </a:br>
            <a:r>
              <a:rPr lang="fr-FR" dirty="0"/>
              <a:t>centième près.</a:t>
            </a:r>
          </a:p>
          <a:p>
            <a:pPr lvl="1"/>
            <a:endParaRPr lang="fr-FR" dirty="0"/>
          </a:p>
        </p:txBody>
      </p:sp>
      <p:sp>
        <p:nvSpPr>
          <p:cNvPr id="8" name="Espace réservé du texte 6"/>
          <p:cNvSpPr txBox="1">
            <a:spLocks/>
          </p:cNvSpPr>
          <p:nvPr/>
        </p:nvSpPr>
        <p:spPr>
          <a:xfrm>
            <a:off x="339340" y="2590800"/>
            <a:ext cx="5644725" cy="3968115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 "/>
              <a:defRPr sz="24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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graphiques</a:t>
            </a:r>
          </a:p>
          <a:p>
            <a:pPr lvl="1"/>
            <a:r>
              <a:rPr lang="fr-FR" dirty="0"/>
              <a:t>Fluidité et rapidité des graphes lorsque </a:t>
            </a:r>
            <a:br>
              <a:rPr lang="fr-FR" dirty="0"/>
            </a:br>
            <a:r>
              <a:rPr lang="fr-FR" dirty="0"/>
              <a:t>plusieurs sont superposés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Graphiques remis à jour automatiquement sans perte</a:t>
            </a:r>
          </a:p>
          <a:p>
            <a:pPr lvl="2"/>
            <a:r>
              <a:rPr lang="fr-FR" dirty="0"/>
              <a:t>Du centrage </a:t>
            </a:r>
          </a:p>
          <a:p>
            <a:pPr lvl="2"/>
            <a:r>
              <a:rPr lang="fr-FR" dirty="0"/>
              <a:t>De la plage de filtre </a:t>
            </a:r>
            <a:br>
              <a:rPr lang="fr-FR" dirty="0"/>
            </a:br>
            <a:r>
              <a:rPr lang="fr-FR" dirty="0"/>
              <a:t>(pour les graphiques)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Modification du Widget</a:t>
            </a:r>
            <a:br>
              <a:rPr lang="fr-FR" dirty="0"/>
            </a:br>
            <a:r>
              <a:rPr lang="fr-FR" dirty="0"/>
              <a:t> Graphique et de l’onglet </a:t>
            </a:r>
            <a:br>
              <a:rPr lang="fr-FR" dirty="0"/>
            </a:br>
            <a:r>
              <a:rPr lang="fr-FR" dirty="0"/>
              <a:t>graphique dans le volet Détail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22416"/>
          <a:stretch/>
        </p:blipFill>
        <p:spPr>
          <a:xfrm>
            <a:off x="4118401" y="4953944"/>
            <a:ext cx="3525468" cy="1754513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78" y="1117235"/>
            <a:ext cx="2147092" cy="2281285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8" t="17936" r="58254" b="57602"/>
          <a:stretch/>
        </p:blipFill>
        <p:spPr>
          <a:xfrm>
            <a:off x="10905355" y="4804265"/>
            <a:ext cx="1040070" cy="145604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78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9340" y="97494"/>
            <a:ext cx="4232660" cy="824889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Page détaillée d’un Hôte</a:t>
            </a:r>
            <a:br>
              <a:rPr lang="fr-FR" sz="2800" dirty="0"/>
            </a:br>
            <a:r>
              <a:rPr lang="fr-FR" sz="2800" dirty="0"/>
              <a:t>( Onglet Historique/SLA 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0595"/>
            <a:ext cx="5644725" cy="3052015"/>
          </a:xfrm>
          <a:solidFill>
            <a:srgbClr val="EAF4E4"/>
          </a:solidFill>
        </p:spPr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Le paramétrage du calcul des </a:t>
            </a:r>
            <a:r>
              <a:rPr lang="fr-FR" dirty="0" err="1"/>
              <a:t>SLAs</a:t>
            </a:r>
            <a:r>
              <a:rPr lang="fr-FR" dirty="0"/>
              <a:t> sur le module SLA du broker crée une différence entre ce qui s’est passé et ce que l’on affiche.</a:t>
            </a:r>
          </a:p>
          <a:p>
            <a:pPr lvl="2"/>
            <a:r>
              <a:rPr lang="fr-FR" dirty="0"/>
              <a:t>Les admins Shinken ou certains Admin de SI ont besoin de voir cette différence.</a:t>
            </a:r>
          </a:p>
          <a:p>
            <a:pPr lvl="2"/>
            <a:r>
              <a:rPr lang="fr-FR" dirty="0"/>
              <a:t>Il peut être nécessaire de cacher cette différence et de n’afficher que les SLA par exemple.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 err="1"/>
              <a:t>cf</a:t>
            </a:r>
            <a:r>
              <a:rPr lang="fr-FR" dirty="0"/>
              <a:t> le slide </a:t>
            </a:r>
            <a:r>
              <a:rPr lang="fr-FR" dirty="0">
                <a:hlinkClick r:id="rId2" action="ppaction://hlinksldjump"/>
              </a:rPr>
              <a:t>Broker (module SLA)</a:t>
            </a:r>
            <a:r>
              <a:rPr lang="fr-FR" dirty="0"/>
              <a:t> pour les </a:t>
            </a:r>
            <a:r>
              <a:rPr lang="fr-FR" b="1" dirty="0"/>
              <a:t>raisons </a:t>
            </a:r>
            <a:r>
              <a:rPr lang="fr-FR" dirty="0"/>
              <a:t>et les </a:t>
            </a:r>
            <a:r>
              <a:rPr lang="fr-FR" b="1" dirty="0"/>
              <a:t>possibilités</a:t>
            </a:r>
            <a:r>
              <a:rPr lang="fr-FR" dirty="0"/>
              <a:t> de ce paramétrage.</a:t>
            </a:r>
          </a:p>
          <a:p>
            <a:pPr lvl="1"/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195155" y="1360595"/>
            <a:ext cx="5644725" cy="5198320"/>
          </a:xfrm>
        </p:spPr>
        <p:txBody>
          <a:bodyPr/>
          <a:lstStyle/>
          <a:p>
            <a:r>
              <a:rPr lang="fr-FR" dirty="0"/>
              <a:t>Solution</a:t>
            </a:r>
          </a:p>
          <a:p>
            <a:pPr lvl="1"/>
            <a:r>
              <a:rPr lang="fr-FR" dirty="0"/>
              <a:t>3 types d’affichages :</a:t>
            </a:r>
          </a:p>
          <a:p>
            <a:pPr lvl="2"/>
            <a:r>
              <a:rPr lang="fr-FR" dirty="0"/>
              <a:t>Historique</a:t>
            </a:r>
          </a:p>
          <a:p>
            <a:pPr lvl="3"/>
            <a:r>
              <a:rPr lang="fr-FR" dirty="0"/>
              <a:t>Seulement l’historique sera affiché.</a:t>
            </a:r>
          </a:p>
          <a:p>
            <a:pPr lvl="3"/>
            <a:r>
              <a:rPr lang="fr-FR" dirty="0"/>
              <a:t>Permet de rester compatible avec l’ancien affichage</a:t>
            </a:r>
            <a:br>
              <a:rPr lang="fr-FR" dirty="0"/>
            </a:br>
            <a:endParaRPr lang="fr-FR" dirty="0"/>
          </a:p>
          <a:p>
            <a:pPr lvl="2"/>
            <a:r>
              <a:rPr lang="fr-FR" dirty="0"/>
              <a:t>SLA</a:t>
            </a:r>
          </a:p>
          <a:p>
            <a:pPr lvl="3"/>
            <a:r>
              <a:rPr lang="fr-FR" dirty="0"/>
              <a:t>Seulement les états recalculés sont affichés, suivant le paramétrage du module SLA du broker.</a:t>
            </a:r>
            <a:br>
              <a:rPr lang="fr-FR" dirty="0"/>
            </a:br>
            <a:endParaRPr lang="fr-FR" dirty="0"/>
          </a:p>
          <a:p>
            <a:pPr lvl="2"/>
            <a:r>
              <a:rPr lang="fr-FR" dirty="0"/>
              <a:t>Historique &amp; SLA</a:t>
            </a:r>
          </a:p>
          <a:p>
            <a:pPr lvl="3"/>
            <a:r>
              <a:rPr lang="fr-FR" dirty="0"/>
              <a:t>Les 2 sont affichés ( 2 colonnes).</a:t>
            </a:r>
          </a:p>
          <a:p>
            <a:pPr lvl="3"/>
            <a:r>
              <a:rPr lang="fr-FR" dirty="0"/>
              <a:t>Chaque ligne historique a sa correspondance dans la colonne SLA.</a:t>
            </a:r>
          </a:p>
          <a:p>
            <a:pPr lvl="3"/>
            <a:r>
              <a:rPr lang="fr-FR" dirty="0"/>
              <a:t>Cela permet principalement de comprendre et de vérifier comment se comporte la transformation des SLAs.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0" y="4710274"/>
            <a:ext cx="6422187" cy="1848641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Flèche droite 39"/>
          <p:cNvSpPr/>
          <p:nvPr/>
        </p:nvSpPr>
        <p:spPr>
          <a:xfrm rot="21122759" flipH="1">
            <a:off x="2801137" y="4314750"/>
            <a:ext cx="4225793" cy="195719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Flèche droite 39"/>
          <p:cNvSpPr/>
          <p:nvPr/>
        </p:nvSpPr>
        <p:spPr>
          <a:xfrm rot="20502048" flipH="1">
            <a:off x="5259732" y="4307595"/>
            <a:ext cx="1770084" cy="196886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96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3"/>
          <p:cNvSpPr txBox="1">
            <a:spLocks/>
          </p:cNvSpPr>
          <p:nvPr/>
        </p:nvSpPr>
        <p:spPr>
          <a:xfrm>
            <a:off x="339340" y="97494"/>
            <a:ext cx="4232660" cy="824889"/>
          </a:xfrm>
          <a:prstGeom prst="roundRect">
            <a:avLst>
              <a:gd name="adj" fmla="val 6209"/>
            </a:avLst>
          </a:prstGeom>
          <a:solidFill>
            <a:schemeClr val="lt1"/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600" kern="1200" dirty="0">
                <a:solidFill>
                  <a:schemeClr val="accent1">
                    <a:lumMod val="75000"/>
                  </a:schemeClr>
                </a:solidFill>
                <a:latin typeface="Arial" pitchFamily="18"/>
                <a:ea typeface="+mn-ea"/>
                <a:cs typeface="Tahoma" pitchFamily="2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/>
              <a:t>Page détaillée d’un Hôte</a:t>
            </a:r>
            <a:br>
              <a:rPr lang="fr-FR" sz="2800"/>
            </a:br>
            <a:r>
              <a:rPr lang="fr-FR" sz="2800"/>
              <a:t>( Onglet Historique/SLA 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17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fr-FR" dirty="0"/>
              <a:t>Quelques améliorations ont été apportées ( 1 / 2 ) </a:t>
            </a:r>
          </a:p>
          <a:p>
            <a:pPr lvl="1"/>
            <a:r>
              <a:rPr lang="fr-FR" dirty="0"/>
              <a:t>Résumé visuel du SLA de chaque journée</a:t>
            </a:r>
          </a:p>
          <a:p>
            <a:pPr lvl="2"/>
            <a:r>
              <a:rPr lang="fr-FR" dirty="0"/>
              <a:t>Pour une meilleur confort de l’utilisateur, la même symbolique que le widget</a:t>
            </a:r>
            <a:br>
              <a:rPr lang="fr-FR" dirty="0"/>
            </a:br>
            <a:r>
              <a:rPr lang="fr-FR" dirty="0"/>
              <a:t>SLA a été utilisé pour présenter le SLA d’une journée.</a:t>
            </a:r>
          </a:p>
          <a:p>
            <a:pPr lvl="5"/>
            <a:endParaRPr lang="fr-FR" sz="400" dirty="0"/>
          </a:p>
          <a:p>
            <a:pPr lvl="1"/>
            <a:r>
              <a:rPr lang="fr-FR" dirty="0"/>
              <a:t>Résumé visuel du SLA sur les 7 derniers jours</a:t>
            </a:r>
          </a:p>
          <a:p>
            <a:pPr lvl="2"/>
            <a:r>
              <a:rPr lang="fr-FR" dirty="0"/>
              <a:t>Permet à l’utilisateur de facilement faire le lien entre la valeur </a:t>
            </a:r>
            <a:br>
              <a:rPr lang="fr-FR" dirty="0"/>
            </a:br>
            <a:r>
              <a:rPr lang="fr-FR" dirty="0"/>
              <a:t>affichée dans la widget SLA et l’onglet « Historique/SLA ».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4"/>
            <a:endParaRPr lang="fr-FR" dirty="0"/>
          </a:p>
          <a:p>
            <a:pPr lvl="1"/>
            <a:r>
              <a:rPr lang="fr-FR" dirty="0"/>
              <a:t>Export au </a:t>
            </a:r>
            <a:r>
              <a:rPr lang="fr-FR" b="1" dirty="0"/>
              <a:t>format</a:t>
            </a:r>
            <a:r>
              <a:rPr lang="fr-FR" dirty="0"/>
              <a:t> .CSV des journées affichées </a:t>
            </a:r>
          </a:p>
          <a:p>
            <a:pPr lvl="2"/>
            <a:r>
              <a:rPr lang="fr-FR" dirty="0"/>
              <a:t>Choix des données à exporter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36" y="4242524"/>
            <a:ext cx="5570703" cy="2309060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161" y="1497739"/>
            <a:ext cx="914479" cy="1181202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40" y="3738838"/>
            <a:ext cx="6475526" cy="36142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lèche droite 39"/>
          <p:cNvSpPr/>
          <p:nvPr/>
        </p:nvSpPr>
        <p:spPr>
          <a:xfrm rot="13188953" flipH="1">
            <a:off x="2697116" y="3603104"/>
            <a:ext cx="531531" cy="201272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Flèche droite 39"/>
          <p:cNvSpPr/>
          <p:nvPr/>
        </p:nvSpPr>
        <p:spPr>
          <a:xfrm rot="9526262" flipH="1">
            <a:off x="5292278" y="4151898"/>
            <a:ext cx="1009338" cy="212855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602" y="5134061"/>
            <a:ext cx="2713291" cy="116671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Flèche droite 39"/>
          <p:cNvSpPr/>
          <p:nvPr/>
        </p:nvSpPr>
        <p:spPr>
          <a:xfrm rot="10800000" flipH="1">
            <a:off x="4005052" y="5620624"/>
            <a:ext cx="2001465" cy="201334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309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3"/>
          <p:cNvSpPr txBox="1">
            <a:spLocks/>
          </p:cNvSpPr>
          <p:nvPr/>
        </p:nvSpPr>
        <p:spPr>
          <a:xfrm>
            <a:off x="339340" y="97494"/>
            <a:ext cx="4232660" cy="824889"/>
          </a:xfrm>
          <a:prstGeom prst="roundRect">
            <a:avLst>
              <a:gd name="adj" fmla="val 6209"/>
            </a:avLst>
          </a:prstGeom>
          <a:solidFill>
            <a:schemeClr val="lt1"/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600" kern="1200" dirty="0">
                <a:solidFill>
                  <a:schemeClr val="accent1">
                    <a:lumMod val="75000"/>
                  </a:schemeClr>
                </a:solidFill>
                <a:latin typeface="Arial" pitchFamily="18"/>
                <a:ea typeface="+mn-ea"/>
                <a:cs typeface="Tahoma" pitchFamily="2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/>
              <a:t>Page détaillée d’un Hôte</a:t>
            </a:r>
            <a:br>
              <a:rPr lang="fr-FR" sz="2800"/>
            </a:br>
            <a:r>
              <a:rPr lang="fr-FR" sz="2800"/>
              <a:t>( Onglet Historique/SLA 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18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fr-FR" dirty="0"/>
              <a:t>Quelques améliorations ont été apportées (2 / 2 ) 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Dans le cas des SLAs</a:t>
            </a:r>
          </a:p>
          <a:p>
            <a:pPr lvl="2"/>
            <a:r>
              <a:rPr lang="fr-FR" dirty="0"/>
              <a:t>On peut masquer les journées où il ne s’est rien passé.</a:t>
            </a:r>
          </a:p>
          <a:p>
            <a:pPr lvl="3"/>
            <a:r>
              <a:rPr lang="fr-FR" dirty="0"/>
              <a:t>Permet d’identifier directement les journées à problème.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La fonction « Fusionner les lignes » permet d’avoir une seul ligne dans les SLAs si plusieurs lignes de même statut sont affichées consécutivement.</a:t>
            </a:r>
          </a:p>
          <a:p>
            <a:pPr lvl="3"/>
            <a:r>
              <a:rPr lang="fr-FR" dirty="0"/>
              <a:t>Ex: Si le module du broker est configuré pour </a:t>
            </a:r>
            <a:br>
              <a:rPr lang="fr-FR" dirty="0"/>
            </a:br>
            <a:r>
              <a:rPr lang="fr-FR" dirty="0"/>
              <a:t>transformer les </a:t>
            </a:r>
            <a:r>
              <a:rPr lang="fr-FR" dirty="0" err="1"/>
              <a:t>Unknown</a:t>
            </a:r>
            <a:r>
              <a:rPr lang="fr-FR" dirty="0"/>
              <a:t> et les Warning en OK, 2 lignes seront affichées dans les SLAs en OK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5" y="4388677"/>
            <a:ext cx="5304147" cy="2177167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87" y="4388677"/>
            <a:ext cx="5238400" cy="2182150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Flèche droite 39"/>
          <p:cNvSpPr/>
          <p:nvPr/>
        </p:nvSpPr>
        <p:spPr>
          <a:xfrm rot="10800000" flipH="1">
            <a:off x="5489903" y="5419287"/>
            <a:ext cx="1263235" cy="158639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06355" y="4580389"/>
            <a:ext cx="1073791" cy="37679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568" y="2305247"/>
            <a:ext cx="1301681" cy="264570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5969" y="2305247"/>
            <a:ext cx="1205262" cy="264570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319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19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9340" y="97494"/>
            <a:ext cx="4232660" cy="824889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Les Synthèses</a:t>
            </a:r>
            <a:br>
              <a:rPr lang="fr-FR" sz="2800" dirty="0"/>
            </a:br>
            <a:r>
              <a:rPr lang="fr-FR" sz="2800" dirty="0"/>
              <a:t>( Rapport 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0595"/>
            <a:ext cx="5644725" cy="3052015"/>
          </a:xfrm>
          <a:solidFill>
            <a:srgbClr val="EAF4E4"/>
          </a:solidFill>
        </p:spPr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Intégrer la différence entre Historique et SLA dans la page Rapport des Synthèses.</a:t>
            </a:r>
          </a:p>
          <a:p>
            <a:pPr lvl="2"/>
            <a:r>
              <a:rPr lang="fr-FR" dirty="0"/>
              <a:t>Le paramétrage du calcul des </a:t>
            </a:r>
            <a:r>
              <a:rPr lang="fr-FR" dirty="0" err="1"/>
              <a:t>SLAs</a:t>
            </a:r>
            <a:r>
              <a:rPr lang="fr-FR" dirty="0"/>
              <a:t> sur le module SLA du broker</a:t>
            </a:r>
          </a:p>
          <a:p>
            <a:pPr lvl="1"/>
            <a:r>
              <a:rPr lang="fr-FR" dirty="0"/>
              <a:t>Pouvoir exporter les données de rapport pour utilisation en dehors de Shinken.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Pouvoir générer un rapport sans passer par l’interface.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195155" y="1360595"/>
            <a:ext cx="5644725" cy="5198320"/>
          </a:xfrm>
        </p:spPr>
        <p:txBody>
          <a:bodyPr/>
          <a:lstStyle/>
          <a:p>
            <a:pPr lvl="1"/>
            <a:r>
              <a:rPr lang="fr-FR" dirty="0"/>
              <a:t>Le rapport généré a été amélioré graphiquement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Le rapport affiché peut être transformé en .csv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Les rapports Web ou CSV peuvent être générés directement par une URL</a:t>
            </a:r>
          </a:p>
          <a:p>
            <a:pPr lvl="2"/>
            <a:r>
              <a:rPr lang="fr-FR" dirty="0"/>
              <a:t>http://ip-serveur-shinken:7767/reporting-csv?login=YWRtaW4=&amp;password=YWRtaW4=&amp;dateBegin=2017-07-01&amp;dateEnd=2017-07-31&amp;type=normal/host/&amp;filter=Shinken</a:t>
            </a:r>
          </a:p>
          <a:p>
            <a:pPr lvl="2"/>
            <a:endParaRPr lang="fr-FR" dirty="0"/>
          </a:p>
        </p:txBody>
      </p:sp>
      <p:sp>
        <p:nvSpPr>
          <p:cNvPr id="14" name="Espace réservé du texte 9"/>
          <p:cNvSpPr txBox="1">
            <a:spLocks/>
          </p:cNvSpPr>
          <p:nvPr/>
        </p:nvSpPr>
        <p:spPr>
          <a:xfrm>
            <a:off x="339339" y="4583856"/>
            <a:ext cx="5644725" cy="1975060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 "/>
              <a:defRPr sz="24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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Solution</a:t>
            </a:r>
          </a:p>
          <a:p>
            <a:pPr lvl="1"/>
            <a:r>
              <a:rPr lang="fr-FR" dirty="0"/>
              <a:t>La page de paramétrage du rapport a été modifiée</a:t>
            </a:r>
          </a:p>
          <a:p>
            <a:pPr lvl="2"/>
            <a:r>
              <a:rPr lang="fr-FR" dirty="0"/>
              <a:t>Ajout des données à afficher </a:t>
            </a:r>
          </a:p>
          <a:p>
            <a:pPr lvl="3"/>
            <a:r>
              <a:rPr lang="fr-FR" dirty="0"/>
              <a:t>Historique</a:t>
            </a:r>
          </a:p>
          <a:p>
            <a:pPr lvl="3"/>
            <a:r>
              <a:rPr lang="fr-FR" dirty="0"/>
              <a:t>SLA</a:t>
            </a:r>
          </a:p>
          <a:p>
            <a:pPr lvl="3"/>
            <a:r>
              <a:rPr lang="fr-FR" dirty="0"/>
              <a:t>Historique &amp; SLA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74" y="5935352"/>
            <a:ext cx="2621541" cy="68410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doc.shinken-solutions.com/download/attachments/107151368/rapport_web_historique_sla.png?version=2&amp;modificationDate=1502875097000&amp;api=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78" y="1814708"/>
            <a:ext cx="3833120" cy="2597902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3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UI Visualisation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9600" y="762000"/>
            <a:ext cx="4831080" cy="1509322"/>
          </a:xfrm>
          <a:ln>
            <a:solidFill>
              <a:schemeClr val="bg1">
                <a:alpha val="94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4800" dirty="0"/>
              <a:t>Présentation V02.04.00</a:t>
            </a:r>
          </a:p>
        </p:txBody>
      </p:sp>
    </p:spTree>
    <p:extLst>
      <p:ext uri="{BB962C8B-B14F-4D97-AF65-F5344CB8AC3E}">
        <p14:creationId xmlns:p14="http://schemas.microsoft.com/office/powerpoint/2010/main" val="370280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20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9339" y="97494"/>
            <a:ext cx="5166111" cy="824889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« Prise en compte » et Période de maintenance héritées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0595"/>
            <a:ext cx="5644725" cy="1477855"/>
          </a:xfrm>
        </p:spPr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Pour un check, les prises en compte et les périodes de maintenance héritées de l’hôte n’étaient pas affichées</a:t>
            </a:r>
          </a:p>
          <a:p>
            <a:pPr lvl="2"/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fr-FR" dirty="0"/>
              <a:t>Dans la page « Détail d’un check »</a:t>
            </a:r>
          </a:p>
          <a:p>
            <a:pPr lvl="2"/>
            <a:r>
              <a:rPr lang="fr-FR" dirty="0"/>
              <a:t>Une prise en compte héritée </a:t>
            </a:r>
            <a:br>
              <a:rPr lang="fr-FR" dirty="0"/>
            </a:br>
            <a:r>
              <a:rPr lang="fr-FR" dirty="0"/>
              <a:t>est affichée</a:t>
            </a:r>
          </a:p>
          <a:p>
            <a:pPr lvl="3"/>
            <a:r>
              <a:rPr lang="fr-FR" dirty="0"/>
              <a:t>Après la prise en</a:t>
            </a:r>
            <a:br>
              <a:rPr lang="fr-FR" dirty="0"/>
            </a:br>
            <a:r>
              <a:rPr lang="fr-FR" dirty="0"/>
              <a:t>compte directe</a:t>
            </a:r>
          </a:p>
          <a:p>
            <a:pPr lvl="3"/>
            <a:r>
              <a:rPr lang="fr-FR" dirty="0"/>
              <a:t>En grisé</a:t>
            </a:r>
          </a:p>
          <a:p>
            <a:pPr lvl="3"/>
            <a:endParaRPr lang="fr-FR" dirty="0"/>
          </a:p>
          <a:p>
            <a:pPr lvl="5"/>
            <a:endParaRPr lang="fr-FR" dirty="0"/>
          </a:p>
          <a:p>
            <a:pPr lvl="3"/>
            <a:endParaRPr lang="fr-FR" dirty="0"/>
          </a:p>
          <a:p>
            <a:pPr lvl="2"/>
            <a:r>
              <a:rPr lang="fr-FR" dirty="0"/>
              <a:t>Une ou plusieurs Périodes de Maintenance sont affichées</a:t>
            </a:r>
          </a:p>
          <a:p>
            <a:pPr lvl="3"/>
            <a:r>
              <a:rPr lang="fr-FR" dirty="0"/>
              <a:t>Après les Périodes de Maintenance affectées directement sur le check</a:t>
            </a:r>
          </a:p>
          <a:p>
            <a:pPr lvl="3"/>
            <a:r>
              <a:rPr lang="fr-FR" dirty="0"/>
              <a:t>En grisé</a:t>
            </a:r>
          </a:p>
          <a:p>
            <a:pPr lvl="3"/>
            <a:endParaRPr lang="fr-FR" dirty="0"/>
          </a:p>
        </p:txBody>
      </p:sp>
      <p:sp>
        <p:nvSpPr>
          <p:cNvPr id="8" name="Espace réservé du texte 6"/>
          <p:cNvSpPr txBox="1">
            <a:spLocks/>
          </p:cNvSpPr>
          <p:nvPr/>
        </p:nvSpPr>
        <p:spPr>
          <a:xfrm>
            <a:off x="339339" y="3122720"/>
            <a:ext cx="5644725" cy="3436195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 "/>
              <a:defRPr sz="24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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Solution</a:t>
            </a:r>
          </a:p>
          <a:p>
            <a:pPr lvl="1"/>
            <a:r>
              <a:rPr lang="fr-FR" dirty="0"/>
              <a:t>Dans les listes, un check peut maintenant avoir 2 contextes </a:t>
            </a:r>
          </a:p>
          <a:p>
            <a:pPr lvl="2"/>
            <a:r>
              <a:rPr lang="fr-FR" dirty="0"/>
              <a:t>Le sien</a:t>
            </a:r>
          </a:p>
          <a:p>
            <a:pPr lvl="2"/>
            <a:r>
              <a:rPr lang="fr-FR" dirty="0"/>
              <a:t>Celui hérité de son parent</a:t>
            </a:r>
          </a:p>
          <a:p>
            <a:pPr lvl="3"/>
            <a:r>
              <a:rPr lang="fr-FR" dirty="0"/>
              <a:t>Il sera toujours affiché en deuxième et sera légèrement grisé</a:t>
            </a:r>
          </a:p>
        </p:txBody>
      </p:sp>
      <p:pic>
        <p:nvPicPr>
          <p:cNvPr id="4102" name="Picture 6" descr="http://doc.shinken-solutions.com/download/attachments/102498312/image2017-7-17_17-5-2.png?version=1&amp;modificationDate=1500881917000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3" y="5357161"/>
            <a:ext cx="5794376" cy="1016557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doc.shinken-solutions.com/download/attachments/88342724/05-01-inherited-acknowledge.png?version=1&amp;modificationDate=1500305373000&amp;api=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540" y="2108755"/>
            <a:ext cx="2744590" cy="1273904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doc.shinken-solutions.com/download/attachments/88342724/05-01-inherited-downtime.png?version=1&amp;modificationDate=1500307844000&amp;api=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81" y="4874620"/>
            <a:ext cx="5365549" cy="149909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3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UI Configuration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9600" y="762000"/>
            <a:ext cx="4831080" cy="1509322"/>
          </a:xfrm>
          <a:ln>
            <a:solidFill>
              <a:schemeClr val="bg1">
                <a:alpha val="94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4800" dirty="0"/>
              <a:t>Présentation V02.04.00</a:t>
            </a:r>
          </a:p>
        </p:txBody>
      </p:sp>
    </p:spTree>
    <p:extLst>
      <p:ext uri="{BB962C8B-B14F-4D97-AF65-F5344CB8AC3E}">
        <p14:creationId xmlns:p14="http://schemas.microsoft.com/office/powerpoint/2010/main" val="2637065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22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 spcCol="216000"/>
          <a:lstStyle/>
          <a:p>
            <a:r>
              <a:rPr lang="fr-FR" dirty="0"/>
              <a:t>L’interface est en français</a:t>
            </a:r>
          </a:p>
          <a:p>
            <a:pPr lvl="3"/>
            <a:endParaRPr lang="fr-FR" dirty="0"/>
          </a:p>
          <a:p>
            <a:pPr>
              <a:spcAft>
                <a:spcPts val="1200"/>
              </a:spcAft>
            </a:pPr>
            <a:r>
              <a:rPr lang="fr-FR" dirty="0"/>
              <a:t>Modification de la page de présentation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Nouvel affichage plus visuel : clair et explicite</a:t>
            </a:r>
          </a:p>
          <a:p>
            <a:pPr lvl="1"/>
            <a:r>
              <a:rPr lang="fr-FR" dirty="0"/>
              <a:t>L’objectif à terme : affichage de la Zone de travail, du </a:t>
            </a:r>
            <a:r>
              <a:rPr lang="fr-FR" dirty="0" err="1"/>
              <a:t>Staging</a:t>
            </a:r>
            <a:r>
              <a:rPr lang="fr-FR" dirty="0"/>
              <a:t> et de la Production 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Page d’accueil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065" y="3755379"/>
            <a:ext cx="1916539" cy="2797910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lèche droite 39"/>
          <p:cNvSpPr/>
          <p:nvPr/>
        </p:nvSpPr>
        <p:spPr>
          <a:xfrm>
            <a:off x="4174383" y="4999166"/>
            <a:ext cx="1427121" cy="310336"/>
          </a:xfrm>
          <a:prstGeom prst="rightArrow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283" y="2972154"/>
            <a:ext cx="6009771" cy="358113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045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23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Profils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Problématique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Mettre un hôte en supervision nécessite d’être Administrateur Shinken</a:t>
            </a:r>
          </a:p>
          <a:p>
            <a:pPr lvl="2"/>
            <a:r>
              <a:rPr lang="fr-FR" dirty="0"/>
              <a:t>Ce qui donne la possibilité de modifier la politique de supervision</a:t>
            </a:r>
          </a:p>
          <a:p>
            <a:pPr lvl="2"/>
            <a:r>
              <a:rPr lang="fr-FR" dirty="0"/>
              <a:t>Délégation de la mise en supervision trop risquée</a:t>
            </a:r>
            <a:br>
              <a:rPr lang="fr-FR" dirty="0"/>
            </a:br>
            <a:r>
              <a:rPr lang="fr-FR" dirty="0"/>
              <a:t>(car droits trop étendus pour un administrateur non-averti)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fr-FR" dirty="0"/>
              <a:t>Solutions</a:t>
            </a:r>
          </a:p>
          <a:p>
            <a:pPr lvl="1"/>
            <a:r>
              <a:rPr lang="fr-FR" dirty="0"/>
              <a:t> 3 profils de contact :</a:t>
            </a:r>
          </a:p>
          <a:p>
            <a:pPr lvl="2"/>
            <a:r>
              <a:rPr lang="fr-FR" dirty="0"/>
              <a:t>Administrateur Shinken </a:t>
            </a:r>
          </a:p>
          <a:p>
            <a:pPr lvl="2"/>
            <a:r>
              <a:rPr lang="fr-FR" dirty="0"/>
              <a:t>Ajout de l’Administrateur de SI</a:t>
            </a:r>
          </a:p>
          <a:p>
            <a:pPr lvl="2"/>
            <a:r>
              <a:rPr lang="fr-FR" dirty="0"/>
              <a:t>Utilisateur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L’ Administrateur de SI a pour responsabilité </a:t>
            </a:r>
          </a:p>
          <a:p>
            <a:pPr lvl="2"/>
            <a:r>
              <a:rPr lang="fr-FR" dirty="0"/>
              <a:t>de mettre des hôtes en supervision,</a:t>
            </a:r>
          </a:p>
          <a:p>
            <a:pPr lvl="2"/>
            <a:r>
              <a:rPr lang="fr-FR" dirty="0"/>
              <a:t>en utilisant les modèles d’hôtes à sa disposition,</a:t>
            </a:r>
          </a:p>
          <a:p>
            <a:pPr lvl="2"/>
            <a:r>
              <a:rPr lang="fr-FR" dirty="0"/>
              <a:t>ou en surchargeant les propriétés localement.</a:t>
            </a:r>
          </a:p>
          <a:p>
            <a:pPr lvl="2"/>
            <a:endParaRPr lang="fr-FR" dirty="0"/>
          </a:p>
          <a:p>
            <a:pPr marL="914400" lvl="2" indent="0">
              <a:spcAft>
                <a:spcPts val="12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367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24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fr-FR" dirty="0"/>
              <a:t>Administrateur Shinken</a:t>
            </a:r>
          </a:p>
          <a:p>
            <a:pPr lvl="1"/>
            <a:r>
              <a:rPr lang="fr-FR" dirty="0"/>
              <a:t>UI de configuration </a:t>
            </a:r>
          </a:p>
          <a:p>
            <a:pPr lvl="2"/>
            <a:r>
              <a:rPr lang="fr-FR" dirty="0"/>
              <a:t>A accès à tout (visualisation &amp; configuration)</a:t>
            </a:r>
          </a:p>
          <a:p>
            <a:pPr lvl="2"/>
            <a:r>
              <a:rPr lang="fr-FR" dirty="0"/>
              <a:t>Sauf les vues privées des utilisateurs</a:t>
            </a:r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lvl="1"/>
            <a:r>
              <a:rPr lang="fr-FR" dirty="0"/>
              <a:t>UI de visualisation </a:t>
            </a:r>
          </a:p>
          <a:p>
            <a:pPr lvl="2"/>
            <a:r>
              <a:rPr lang="fr-FR" dirty="0"/>
              <a:t>Voit tous les hôtes </a:t>
            </a:r>
          </a:p>
          <a:p>
            <a:pPr marL="1028700" lvl="1" indent="-342900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Profils</a:t>
            </a:r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336" y="1977361"/>
            <a:ext cx="5370689" cy="3072159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64" y="4370947"/>
            <a:ext cx="4779276" cy="198407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14" y="1298537"/>
            <a:ext cx="856520" cy="10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8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25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fr-FR" dirty="0"/>
              <a:t>Administrateur de SI</a:t>
            </a:r>
          </a:p>
          <a:p>
            <a:pPr lvl="1"/>
            <a:r>
              <a:rPr lang="fr-FR" dirty="0"/>
              <a:t>A accès à un nombre limité de pages dans </a:t>
            </a:r>
            <a:br>
              <a:rPr lang="fr-FR" dirty="0"/>
            </a:br>
            <a:r>
              <a:rPr lang="fr-FR" dirty="0"/>
              <a:t>l’UI de configuration: </a:t>
            </a:r>
          </a:p>
          <a:p>
            <a:pPr lvl="2"/>
            <a:r>
              <a:rPr lang="fr-FR" dirty="0"/>
              <a:t>Créer des hôtes</a:t>
            </a:r>
          </a:p>
          <a:p>
            <a:pPr lvl="2"/>
            <a:r>
              <a:rPr lang="fr-FR" dirty="0"/>
              <a:t>Editer et supprimer les hôtes auxquels il a accès</a:t>
            </a:r>
          </a:p>
          <a:p>
            <a:pPr lvl="2"/>
            <a:r>
              <a:rPr lang="fr-FR" dirty="0"/>
              <a:t>Changer son profil utilisateur</a:t>
            </a:r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lvl="1"/>
            <a:r>
              <a:rPr lang="fr-FR" dirty="0"/>
              <a:t>A accès à l’UI de visualisation et peut : </a:t>
            </a:r>
          </a:p>
          <a:p>
            <a:pPr lvl="2"/>
            <a:r>
              <a:rPr lang="fr-FR" dirty="0"/>
              <a:t>Créer des vues (portails de gestion et listes)</a:t>
            </a:r>
          </a:p>
          <a:p>
            <a:pPr lvl="2"/>
            <a:r>
              <a:rPr lang="fr-FR" dirty="0"/>
              <a:t>Les partager  </a:t>
            </a:r>
          </a:p>
          <a:p>
            <a:pPr lvl="2"/>
            <a:r>
              <a:rPr lang="fr-FR" dirty="0"/>
              <a:t>Voir seulement ses hôtes</a:t>
            </a:r>
          </a:p>
          <a:p>
            <a:pPr marL="1028700" lvl="1" indent="-342900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Profils</a:t>
            </a:r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14" y="1293790"/>
            <a:ext cx="856520" cy="11165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336" y="1977361"/>
            <a:ext cx="5348676" cy="3190610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35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8"/>
          <p:cNvSpPr txBox="1">
            <a:spLocks/>
          </p:cNvSpPr>
          <p:nvPr/>
        </p:nvSpPr>
        <p:spPr>
          <a:xfrm>
            <a:off x="339339" y="4069435"/>
            <a:ext cx="5644725" cy="2489480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 "/>
              <a:defRPr sz="24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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N’exposer que les modèles utiles</a:t>
            </a:r>
          </a:p>
          <a:p>
            <a:pPr lvl="1"/>
            <a:r>
              <a:rPr lang="fr-FR" dirty="0"/>
              <a:t>Ne pas montrer tous les modèles : </a:t>
            </a:r>
          </a:p>
          <a:p>
            <a:pPr lvl="2"/>
            <a:r>
              <a:rPr lang="fr-FR" dirty="0"/>
              <a:t>Un Administrateur Shinken peut cacher certains modèles aux Administrateurs de SI.</a:t>
            </a:r>
          </a:p>
          <a:p>
            <a:pPr lvl="3"/>
            <a:r>
              <a:rPr lang="fr-FR" dirty="0"/>
              <a:t>Modèle d’hôtes</a:t>
            </a:r>
          </a:p>
          <a:p>
            <a:pPr lvl="3"/>
            <a:r>
              <a:rPr lang="fr-FR" dirty="0"/>
              <a:t>Modèle d’utilisateurs</a:t>
            </a:r>
          </a:p>
          <a:p>
            <a:pPr lvl="1"/>
            <a:r>
              <a:rPr lang="fr-FR" dirty="0"/>
              <a:t>Ils n’apparaitront plus dans les listes de sélection de modèles.</a:t>
            </a:r>
          </a:p>
          <a:p>
            <a:pPr lvl="1"/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26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Profils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0595"/>
            <a:ext cx="5644725" cy="2481643"/>
          </a:xfrm>
          <a:solidFill>
            <a:srgbClr val="EAF4E4"/>
          </a:solidFill>
        </p:spPr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Les Administrateurs de SI ne doivent pas tout voir:</a:t>
            </a:r>
          </a:p>
          <a:p>
            <a:pPr lvl="2"/>
            <a:r>
              <a:rPr lang="fr-FR" dirty="0"/>
              <a:t>Un modèle de supervision peut hériter de X modèles</a:t>
            </a:r>
          </a:p>
          <a:p>
            <a:pPr lvl="3"/>
            <a:r>
              <a:rPr lang="fr-FR" dirty="0"/>
              <a:t>Pratique pour maintenir une politique de supervision efficace dans le temps,</a:t>
            </a:r>
          </a:p>
          <a:p>
            <a:pPr lvl="3"/>
            <a:r>
              <a:rPr lang="fr-FR" dirty="0"/>
              <a:t>mais trop de modèles sont présentés.</a:t>
            </a:r>
          </a:p>
          <a:p>
            <a:pPr lvl="2"/>
            <a:r>
              <a:rPr lang="fr-FR" dirty="0"/>
              <a:t>Les mots de passe présents dans les modèles ne doivent pas être vus.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27" y="1241619"/>
            <a:ext cx="5803805" cy="3658921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Flèche droite 39"/>
          <p:cNvSpPr/>
          <p:nvPr/>
        </p:nvSpPr>
        <p:spPr>
          <a:xfrm rot="10800000" flipH="1">
            <a:off x="5360669" y="4647533"/>
            <a:ext cx="1800549" cy="19938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770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27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Protection des mots de passe présents dans un modèle utilisé</a:t>
            </a:r>
          </a:p>
          <a:p>
            <a:pPr lvl="1"/>
            <a:r>
              <a:rPr lang="fr-FR" dirty="0"/>
              <a:t>Un Administrateur de SI pourra donc utiliser des modèles</a:t>
            </a:r>
          </a:p>
          <a:p>
            <a:pPr lvl="2"/>
            <a:r>
              <a:rPr lang="fr-FR" dirty="0"/>
              <a:t>sans avoir la possibilité d’accéder à la machine </a:t>
            </a:r>
          </a:p>
          <a:p>
            <a:pPr lvl="2"/>
            <a:r>
              <a:rPr lang="fr-FR" dirty="0"/>
              <a:t>notamment dans le cas d’un monitoring </a:t>
            </a:r>
            <a:r>
              <a:rPr lang="fr-FR" dirty="0" err="1"/>
              <a:t>ssh</a:t>
            </a:r>
            <a:r>
              <a:rPr lang="fr-FR" dirty="0"/>
              <a:t> ou un mot de passe de connexion est nécessaire.</a:t>
            </a:r>
          </a:p>
          <a:p>
            <a:pPr lvl="5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De manière automatique, Shinken protège toute donnée qui contient dans son nom :</a:t>
            </a:r>
          </a:p>
          <a:p>
            <a:pPr lvl="2"/>
            <a:r>
              <a:rPr lang="fr-FR" dirty="0"/>
              <a:t>PASSWORD</a:t>
            </a:r>
          </a:p>
          <a:p>
            <a:pPr lvl="2"/>
            <a:r>
              <a:rPr lang="fr-FR" dirty="0"/>
              <a:t>PASS</a:t>
            </a:r>
          </a:p>
          <a:p>
            <a:pPr lvl="2"/>
            <a:r>
              <a:rPr lang="fr-FR" dirty="0"/>
              <a:t>LOGIN</a:t>
            </a:r>
          </a:p>
          <a:p>
            <a:pPr lvl="2"/>
            <a:r>
              <a:rPr lang="fr-FR" dirty="0"/>
              <a:t>USER</a:t>
            </a: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Profils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165" y="3605294"/>
            <a:ext cx="4276224" cy="210033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30" y="3605294"/>
            <a:ext cx="6010870" cy="2998579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Flèche droite 39"/>
          <p:cNvSpPr/>
          <p:nvPr/>
        </p:nvSpPr>
        <p:spPr>
          <a:xfrm rot="17436901" flipH="1">
            <a:off x="4466813" y="4311217"/>
            <a:ext cx="3214254" cy="19938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" name="Flèche droite 39"/>
          <p:cNvSpPr/>
          <p:nvPr/>
        </p:nvSpPr>
        <p:spPr>
          <a:xfrm rot="4163099">
            <a:off x="7372895" y="4050893"/>
            <a:ext cx="2657990" cy="19938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444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28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fr-FR" dirty="0"/>
              <a:t>Utilisateur</a:t>
            </a:r>
          </a:p>
          <a:p>
            <a:pPr lvl="1"/>
            <a:r>
              <a:rPr lang="fr-FR" dirty="0"/>
              <a:t>N’a pas accès à l’UI de configuration </a:t>
            </a:r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lvl="1"/>
            <a:r>
              <a:rPr lang="fr-FR" dirty="0"/>
              <a:t>A accès à l’UI de visualisation et peut : </a:t>
            </a:r>
          </a:p>
          <a:p>
            <a:pPr lvl="2"/>
            <a:r>
              <a:rPr lang="fr-FR" dirty="0"/>
              <a:t>Créer des vues (portails de gestion et listes)</a:t>
            </a:r>
          </a:p>
          <a:p>
            <a:pPr lvl="2"/>
            <a:r>
              <a:rPr lang="fr-FR" dirty="0"/>
              <a:t>Les partager  </a:t>
            </a:r>
          </a:p>
          <a:p>
            <a:pPr marL="1028700" lvl="1" indent="-342900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Profils</a:t>
            </a:r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27" y="1873307"/>
            <a:ext cx="487671" cy="4876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34" y="1542441"/>
            <a:ext cx="1406786" cy="2166656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07" y="4343401"/>
            <a:ext cx="4968560" cy="1922114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834" y="4343402"/>
            <a:ext cx="3699646" cy="192632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14" y="1298537"/>
            <a:ext cx="856520" cy="11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37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29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Droits par hôte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Problématiques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Tout utilisateur qui veut voir un hôte reçoit aussi toutes les notifications associées, </a:t>
            </a:r>
          </a:p>
          <a:p>
            <a:pPr lvl="2"/>
            <a:r>
              <a:rPr lang="fr-FR" dirty="0"/>
              <a:t>ce qui peut vite devenir inefficace. </a:t>
            </a:r>
          </a:p>
          <a:p>
            <a:pPr lvl="1"/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dirty="0"/>
              <a:t>Paramétrage des droits par hôte selon qui peut:</a:t>
            </a:r>
          </a:p>
          <a:p>
            <a:pPr lvl="1"/>
            <a:r>
              <a:rPr lang="fr-FR" b="1" dirty="0"/>
              <a:t>Voir </a:t>
            </a:r>
          </a:p>
          <a:p>
            <a:pPr lvl="2"/>
            <a:r>
              <a:rPr lang="fr-FR" dirty="0"/>
              <a:t>Par défaut: tout le monde peut le voir</a:t>
            </a:r>
          </a:p>
          <a:p>
            <a:pPr lvl="3"/>
            <a:r>
              <a:rPr lang="fr-FR" dirty="0"/>
              <a:t>Configurable ( Tout le monde / Personne )</a:t>
            </a:r>
          </a:p>
          <a:p>
            <a:pPr lvl="1">
              <a:spcBef>
                <a:spcPts val="1800"/>
              </a:spcBef>
            </a:pPr>
            <a:r>
              <a:rPr lang="fr-FR" b="1" dirty="0"/>
              <a:t>Etre notifié </a:t>
            </a:r>
          </a:p>
          <a:p>
            <a:pPr lvl="2"/>
            <a:r>
              <a:rPr lang="fr-FR" dirty="0"/>
              <a:t>Définir qui sera notifié</a:t>
            </a:r>
          </a:p>
          <a:p>
            <a:pPr lvl="3"/>
            <a:r>
              <a:rPr lang="fr-FR" dirty="0"/>
              <a:t>Par exemple un groupe d’exploitants</a:t>
            </a:r>
          </a:p>
          <a:p>
            <a:pPr lvl="5"/>
            <a:endParaRPr lang="fr-FR" dirty="0"/>
          </a:p>
          <a:p>
            <a:pPr lvl="1">
              <a:spcBef>
                <a:spcPts val="1800"/>
              </a:spcBef>
            </a:pPr>
            <a:r>
              <a:rPr lang="fr-FR" b="1" dirty="0"/>
              <a:t>Editer </a:t>
            </a:r>
          </a:p>
          <a:p>
            <a:pPr lvl="2"/>
            <a:r>
              <a:rPr lang="fr-FR" dirty="0"/>
              <a:t>Qui peut changer la manière de superviser l’hôte</a:t>
            </a:r>
          </a:p>
          <a:p>
            <a:pPr lvl="3"/>
            <a:r>
              <a:rPr lang="fr-FR" dirty="0"/>
              <a:t>Par exemple : la personne qui a créé la machine et un autre collaborateur</a:t>
            </a:r>
          </a:p>
          <a:p>
            <a:pPr lvl="4"/>
            <a:endParaRPr lang="fr-FR" dirty="0"/>
          </a:p>
          <a:p>
            <a:pPr marL="360000"/>
            <a:r>
              <a:rPr lang="fr-FR" dirty="0" err="1"/>
              <a:t>Surchargeable</a:t>
            </a:r>
            <a:r>
              <a:rPr lang="fr-FR" dirty="0"/>
              <a:t> par modèle d’hôte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" y="3657600"/>
            <a:ext cx="5605903" cy="2984729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0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Multi-vues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solidFill>
            <a:srgbClr val="EAF4E4"/>
          </a:solidFill>
          <a:ln>
            <a:solidFill>
              <a:schemeClr val="accent6"/>
            </a:solidFill>
          </a:ln>
        </p:spPr>
        <p:txBody>
          <a:bodyPr numCol="1"/>
          <a:lstStyle/>
          <a:p>
            <a:r>
              <a:rPr lang="fr-FR" dirty="0"/>
              <a:t>Problématiques</a:t>
            </a:r>
          </a:p>
          <a:p>
            <a:pPr lvl="1"/>
            <a:r>
              <a:rPr lang="fr-FR" dirty="0"/>
              <a:t>Un seul portail par utilisateur est limitatif</a:t>
            </a:r>
          </a:p>
          <a:p>
            <a:pPr lvl="1"/>
            <a:r>
              <a:rPr lang="fr-FR" dirty="0"/>
              <a:t>Partager des portails de gestions </a:t>
            </a:r>
          </a:p>
          <a:p>
            <a:pPr lvl="1"/>
            <a:r>
              <a:rPr lang="fr-FR" dirty="0"/>
              <a:t>Pouvoir enregistrer des listes</a:t>
            </a:r>
          </a:p>
          <a:p>
            <a:pPr lvl="1"/>
            <a:r>
              <a:rPr lang="fr-FR" dirty="0"/>
              <a:t>Eviter qu’un utilisateur </a:t>
            </a:r>
          </a:p>
          <a:p>
            <a:pPr lvl="2"/>
            <a:r>
              <a:rPr lang="fr-FR" dirty="0"/>
              <a:t>ne parte d’une feuille blanche à sa première connexion</a:t>
            </a:r>
          </a:p>
          <a:p>
            <a:pPr lvl="2"/>
            <a:r>
              <a:rPr lang="fr-FR" dirty="0"/>
              <a:t>ne recrée un portail qui a déjà été fait par un autre utilisateur.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Solutions</a:t>
            </a:r>
          </a:p>
          <a:p>
            <a:pPr lvl="1"/>
            <a:r>
              <a:rPr lang="fr-FR" dirty="0"/>
              <a:t>Un utilisateur peut avoir plusieurs portails de gestion et listes qu’il peut partager</a:t>
            </a:r>
          </a:p>
          <a:p>
            <a:pPr lvl="2"/>
            <a:r>
              <a:rPr lang="fr-FR" dirty="0"/>
              <a:t>Il peut rendre certaines vues accessibles aux autres utilisateurs</a:t>
            </a:r>
          </a:p>
          <a:p>
            <a:pPr lvl="3"/>
            <a:r>
              <a:rPr lang="fr-FR" dirty="0"/>
              <a:t>Pour qu’elles soient modifiées</a:t>
            </a:r>
          </a:p>
          <a:p>
            <a:pPr lvl="3"/>
            <a:r>
              <a:rPr lang="fr-FR" dirty="0"/>
              <a:t>Pour être copiées et servir de base à leurs propres besoins</a:t>
            </a:r>
          </a:p>
          <a:p>
            <a:pPr lvl="2"/>
            <a:r>
              <a:rPr lang="fr-FR" dirty="0"/>
              <a:t>Ou être en lecture seule</a:t>
            </a:r>
          </a:p>
          <a:p>
            <a:pPr lvl="3"/>
            <a:r>
              <a:rPr lang="fr-FR" dirty="0"/>
              <a:t>Pour être copiées et servir de base à leurs propres besoins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Nous regroupons sous le terme de </a:t>
            </a:r>
            <a:r>
              <a:rPr lang="fr-FR" b="1" i="1" dirty="0"/>
              <a:t>Vues</a:t>
            </a:r>
            <a:r>
              <a:rPr lang="fr-FR" i="1" dirty="0"/>
              <a:t>,</a:t>
            </a:r>
            <a:r>
              <a:rPr lang="fr-FR" dirty="0"/>
              <a:t> les portails et les listes</a:t>
            </a:r>
            <a:endParaRPr lang="fr-FR" b="1" i="1" dirty="0"/>
          </a:p>
          <a:p>
            <a:pPr lvl="2"/>
            <a:r>
              <a:rPr lang="fr-FR" u="sng" dirty="0"/>
              <a:t>Définition</a:t>
            </a:r>
            <a:r>
              <a:rPr lang="fr-FR" dirty="0"/>
              <a:t>: </a:t>
            </a:r>
            <a:r>
              <a:rPr lang="fr-FR" b="1" i="1" dirty="0"/>
              <a:t>une Vue</a:t>
            </a:r>
            <a:r>
              <a:rPr lang="fr-FR" dirty="0"/>
              <a:t> est une manière de présenter des statuts d’éléments supervisés.</a:t>
            </a:r>
          </a:p>
          <a:p>
            <a:pPr lvl="2"/>
            <a:r>
              <a:rPr lang="fr-FR" dirty="0"/>
              <a:t>Pas de limite du nombre de vues par utilisateur.</a:t>
            </a:r>
          </a:p>
          <a:p>
            <a:pPr lvl="2"/>
            <a:r>
              <a:rPr lang="fr-FR" dirty="0"/>
              <a:t>Dans Shinken Enterprise, toute évolution proposant un nouveau type de rangement de statuts sera donc une vue.</a:t>
            </a:r>
            <a:br>
              <a:rPr lang="fr-FR" dirty="0"/>
            </a:br>
            <a:endParaRPr lang="fr-FR" dirty="0"/>
          </a:p>
          <a:p>
            <a:pPr lvl="1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4929" r="9119" b="16249"/>
          <a:stretch/>
        </p:blipFill>
        <p:spPr>
          <a:xfrm>
            <a:off x="2212848" y="4151376"/>
            <a:ext cx="1611042" cy="15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39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30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Zone de travail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Problématiques </a:t>
            </a:r>
          </a:p>
          <a:p>
            <a:endParaRPr lang="fr-FR" dirty="0"/>
          </a:p>
          <a:p>
            <a:pPr lvl="1"/>
            <a:r>
              <a:rPr lang="fr-FR" dirty="0"/>
              <a:t>Difficultés de travailler à plusieurs sur la configuration sans impacter ses collaborateurs</a:t>
            </a:r>
          </a:p>
          <a:p>
            <a:pPr lvl="2"/>
            <a:r>
              <a:rPr lang="fr-FR" dirty="0"/>
              <a:t>Une erreur sur un hôte non-terminé bloque le passage en production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Pas de possibilité de mettre le travail en attente sur un élément de la configuration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Solutions </a:t>
            </a:r>
          </a:p>
          <a:p>
            <a:endParaRPr lang="fr-FR" dirty="0"/>
          </a:p>
          <a:p>
            <a:pPr lvl="1"/>
            <a:r>
              <a:rPr lang="fr-FR" dirty="0"/>
              <a:t>Travail collaboratif sans bloquer la production</a:t>
            </a:r>
          </a:p>
          <a:p>
            <a:pPr lvl="2"/>
            <a:r>
              <a:rPr lang="fr-FR" dirty="0"/>
              <a:t>Les Administrateurs Shinken définissent les packages de supervision </a:t>
            </a:r>
          </a:p>
          <a:p>
            <a:pPr lvl="2"/>
            <a:r>
              <a:rPr lang="fr-FR" dirty="0"/>
              <a:t>Les Administrateurs de SI les utilisent sur les hôtes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Définir des hôtes dans une zone de travail sans les valider pour la production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10" y="4736288"/>
            <a:ext cx="1849946" cy="184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70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39340" y="1360115"/>
            <a:ext cx="11498389" cy="5198800"/>
          </a:xfrm>
        </p:spPr>
        <p:txBody>
          <a:bodyPr/>
          <a:lstStyle/>
          <a:p>
            <a:r>
              <a:rPr lang="fr-FR" dirty="0"/>
              <a:t>Un espace indépendant </a:t>
            </a:r>
          </a:p>
          <a:p>
            <a:pPr lvl="1"/>
            <a:r>
              <a:rPr lang="fr-FR" dirty="0"/>
              <a:t>Les Administrateurs peuvent éditer les hôtes sans bloquer la mise en production</a:t>
            </a:r>
          </a:p>
          <a:p>
            <a:pPr lvl="2"/>
            <a:r>
              <a:rPr lang="fr-FR" dirty="0"/>
              <a:t>Pour l’instant, ne contient que les hôtes mais contiendra tous les types d’éléments à terme.</a:t>
            </a:r>
          </a:p>
          <a:p>
            <a:pPr lvl="3"/>
            <a:endParaRPr lang="fr-FR" dirty="0"/>
          </a:p>
          <a:p>
            <a:r>
              <a:rPr lang="fr-FR" dirty="0"/>
              <a:t>Dans la zone de travail, on peut faire les actions suivantes</a:t>
            </a:r>
          </a:p>
          <a:p>
            <a:pPr lvl="1"/>
            <a:r>
              <a:rPr lang="fr-FR" dirty="0"/>
              <a:t>Créer un hôte</a:t>
            </a:r>
          </a:p>
          <a:p>
            <a:pPr lvl="1"/>
            <a:r>
              <a:rPr lang="fr-FR" dirty="0"/>
              <a:t>Modifier un hôte</a:t>
            </a:r>
          </a:p>
          <a:p>
            <a:pPr lvl="1"/>
            <a:r>
              <a:rPr lang="fr-FR" dirty="0"/>
              <a:t>Supprimer un hôte</a:t>
            </a:r>
          </a:p>
          <a:p>
            <a:pPr lvl="3"/>
            <a:endParaRPr lang="fr-FR" dirty="0"/>
          </a:p>
          <a:p>
            <a:r>
              <a:rPr lang="fr-FR" dirty="0"/>
              <a:t>Une étape de soumission / validation</a:t>
            </a:r>
          </a:p>
          <a:p>
            <a:pPr lvl="1"/>
            <a:r>
              <a:rPr lang="fr-FR" dirty="0"/>
              <a:t>Un Admin SI soumet</a:t>
            </a:r>
          </a:p>
          <a:p>
            <a:pPr lvl="1"/>
            <a:r>
              <a:rPr lang="fr-FR" dirty="0"/>
              <a:t>Un Admin Shinken valide ou rejette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31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Zone de travail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120" y="1222586"/>
            <a:ext cx="4436576" cy="2685566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6827849" y="4218350"/>
            <a:ext cx="156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Zone de travail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758286" y="4222330"/>
            <a:ext cx="8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Staging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7053204" y="4831969"/>
            <a:ext cx="1127760" cy="504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Action sur un hôte</a:t>
            </a:r>
          </a:p>
        </p:txBody>
      </p:sp>
      <p:sp>
        <p:nvSpPr>
          <p:cNvPr id="12" name="Flèche droite 39"/>
          <p:cNvSpPr/>
          <p:nvPr/>
        </p:nvSpPr>
        <p:spPr>
          <a:xfrm>
            <a:off x="8274749" y="4988618"/>
            <a:ext cx="942089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27277" y="4762891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Soumission</a:t>
            </a:r>
          </a:p>
        </p:txBody>
      </p:sp>
      <p:cxnSp>
        <p:nvCxnSpPr>
          <p:cNvPr id="15" name="Connecteur droit 14"/>
          <p:cNvCxnSpPr>
            <a:cxnSpLocks/>
          </p:cNvCxnSpPr>
          <p:nvPr/>
        </p:nvCxnSpPr>
        <p:spPr>
          <a:xfrm>
            <a:off x="8427277" y="4148825"/>
            <a:ext cx="18989" cy="230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cxnSpLocks/>
          </p:cNvCxnSpPr>
          <p:nvPr/>
        </p:nvCxnSpPr>
        <p:spPr>
          <a:xfrm>
            <a:off x="10527283" y="4148825"/>
            <a:ext cx="0" cy="2296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621401" y="5485113"/>
            <a:ext cx="50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Rejet</a:t>
            </a:r>
          </a:p>
        </p:txBody>
      </p:sp>
      <p:sp>
        <p:nvSpPr>
          <p:cNvPr id="27" name="Flèche droite 39"/>
          <p:cNvSpPr/>
          <p:nvPr/>
        </p:nvSpPr>
        <p:spPr>
          <a:xfrm>
            <a:off x="9729480" y="5721530"/>
            <a:ext cx="914393" cy="180885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535357" y="5465657"/>
            <a:ext cx="932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Acceptation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427277" y="6021375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Soumission</a:t>
            </a:r>
          </a:p>
        </p:txBody>
      </p:sp>
      <p:sp>
        <p:nvSpPr>
          <p:cNvPr id="24" name="Virage 23"/>
          <p:cNvSpPr/>
          <p:nvPr/>
        </p:nvSpPr>
        <p:spPr>
          <a:xfrm flipV="1">
            <a:off x="8253074" y="6153409"/>
            <a:ext cx="1120428" cy="288329"/>
          </a:xfrm>
          <a:prstGeom prst="bentArrow">
            <a:avLst>
              <a:gd name="adj1" fmla="val 21036"/>
              <a:gd name="adj2" fmla="val 31607"/>
              <a:gd name="adj3" fmla="val 50000"/>
              <a:gd name="adj4" fmla="val 43750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Virage 34"/>
          <p:cNvSpPr/>
          <p:nvPr/>
        </p:nvSpPr>
        <p:spPr>
          <a:xfrm rot="10800000">
            <a:off x="8218086" y="5600388"/>
            <a:ext cx="1120428" cy="288329"/>
          </a:xfrm>
          <a:prstGeom prst="bentArrow">
            <a:avLst>
              <a:gd name="adj1" fmla="val 21036"/>
              <a:gd name="adj2" fmla="val 31607"/>
              <a:gd name="adj3" fmla="val 50000"/>
              <a:gd name="adj4" fmla="val 43750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Virage 33"/>
          <p:cNvSpPr/>
          <p:nvPr/>
        </p:nvSpPr>
        <p:spPr>
          <a:xfrm rot="10800000" flipV="1">
            <a:off x="8241541" y="5723184"/>
            <a:ext cx="1120428" cy="288329"/>
          </a:xfrm>
          <a:prstGeom prst="bentArrow">
            <a:avLst>
              <a:gd name="adj1" fmla="val 21036"/>
              <a:gd name="adj2" fmla="val 31607"/>
              <a:gd name="adj3" fmla="val 50000"/>
              <a:gd name="adj4" fmla="val 43750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98" y="4148825"/>
            <a:ext cx="653918" cy="81155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38" y="5493466"/>
            <a:ext cx="489809" cy="60788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64" y="5459938"/>
            <a:ext cx="496794" cy="6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67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32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En Résumé: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Administrateur de SI ou </a:t>
            </a:r>
          </a:p>
          <a:p>
            <a:pPr lvl="1"/>
            <a:r>
              <a:rPr lang="fr-FR" dirty="0"/>
              <a:t>Administrateur Shinken</a:t>
            </a:r>
          </a:p>
          <a:p>
            <a:pPr lvl="2"/>
            <a:r>
              <a:rPr lang="fr-FR" dirty="0"/>
              <a:t>Crée / modifie / supprime un hôte</a:t>
            </a:r>
          </a:p>
          <a:p>
            <a:pPr lvl="2"/>
            <a:r>
              <a:rPr lang="fr-FR" dirty="0"/>
              <a:t>Peut mettre l’hôte non-terminé en attente </a:t>
            </a:r>
          </a:p>
          <a:p>
            <a:pPr lvl="2"/>
            <a:r>
              <a:rPr lang="fr-FR" dirty="0"/>
              <a:t>Une fois finalisé, il soumet l’hôte pour validation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Administrateur Shinken </a:t>
            </a:r>
          </a:p>
          <a:p>
            <a:pPr lvl="2"/>
            <a:r>
              <a:rPr lang="fr-FR" dirty="0"/>
              <a:t>Vérifie (visuel ou via vérification automatique </a:t>
            </a:r>
            <a:br>
              <a:rPr lang="fr-FR" dirty="0"/>
            </a:br>
            <a:r>
              <a:rPr lang="fr-FR" dirty="0"/>
              <a:t>dans la page de production)</a:t>
            </a:r>
          </a:p>
          <a:p>
            <a:pPr lvl="2"/>
            <a:r>
              <a:rPr lang="fr-FR" dirty="0"/>
              <a:t>Accepte ou rejette la modification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Administrateur de SI ou </a:t>
            </a:r>
            <a:br>
              <a:rPr lang="fr-FR" dirty="0"/>
            </a:br>
            <a:r>
              <a:rPr lang="fr-FR" dirty="0"/>
              <a:t>Administrateur Shinken</a:t>
            </a:r>
          </a:p>
          <a:p>
            <a:pPr lvl="2"/>
            <a:r>
              <a:rPr lang="fr-FR" dirty="0"/>
              <a:t>Peut modifier les hôtes « rejetés » ou revenir à la version initiale</a:t>
            </a:r>
          </a:p>
          <a:p>
            <a:pPr lvl="2"/>
            <a:r>
              <a:rPr lang="fr-FR" dirty="0"/>
              <a:t>Peut </a:t>
            </a:r>
            <a:r>
              <a:rPr lang="fr-FR" dirty="0" err="1"/>
              <a:t>re-soumettre</a:t>
            </a:r>
            <a:r>
              <a:rPr lang="fr-FR" dirty="0"/>
              <a:t> des modifications sur les hôtes « rejetés » (par exemple avec un commentaire)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2"/>
            <a:endParaRPr lang="fr-FR" dirty="0"/>
          </a:p>
          <a:p>
            <a:pPr lvl="3"/>
            <a:endParaRPr lang="fr-FR" dirty="0"/>
          </a:p>
          <a:p>
            <a:r>
              <a:rPr lang="fr-FR" dirty="0"/>
              <a:t>Voir les statuts d’édition</a:t>
            </a:r>
          </a:p>
          <a:p>
            <a:pPr lvl="1"/>
            <a:r>
              <a:rPr lang="fr-FR" dirty="0"/>
              <a:t>La colonne « Statut dans la Zone de travail » a été rajoutée sur les listes d’hôtes.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2" y="2004920"/>
            <a:ext cx="855701" cy="701674"/>
          </a:xfrm>
          <a:ln>
            <a:solidFill>
              <a:schemeClr val="accent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669064" y="2126267"/>
            <a:ext cx="2151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5" y="3540663"/>
            <a:ext cx="855701" cy="701674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650515" y="3662010"/>
            <a:ext cx="2151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3" name="Espace réservé du contenu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2" y="4872586"/>
            <a:ext cx="855701" cy="701674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669064" y="4987324"/>
            <a:ext cx="2151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Zone de travail</a:t>
            </a:r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4683125" y="159074"/>
            <a:ext cx="6826570" cy="70173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400" kern="1200" dirty="0">
                <a:solidFill>
                  <a:schemeClr val="bg1"/>
                </a:solidFill>
                <a:latin typeface="Arial" pitchFamily="18"/>
                <a:ea typeface="+mn-ea"/>
                <a:cs typeface="Tahoma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/>
              <a:t>UI Configuration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17" y="2004920"/>
            <a:ext cx="489809" cy="60788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43" y="1971392"/>
            <a:ext cx="496794" cy="64760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28" y="3487590"/>
            <a:ext cx="489809" cy="60788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17" y="4831946"/>
            <a:ext cx="489809" cy="60788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43" y="4798418"/>
            <a:ext cx="496794" cy="6476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69" y="4898424"/>
            <a:ext cx="5345660" cy="1632082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529526" y="5693264"/>
            <a:ext cx="487680" cy="8776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39"/>
          <p:cNvSpPr/>
          <p:nvPr/>
        </p:nvSpPr>
        <p:spPr>
          <a:xfrm rot="16200000" flipH="1">
            <a:off x="7434397" y="5088836"/>
            <a:ext cx="926924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069" y="1655645"/>
            <a:ext cx="3322608" cy="1836579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Flèche droite 39"/>
          <p:cNvSpPr/>
          <p:nvPr/>
        </p:nvSpPr>
        <p:spPr>
          <a:xfrm rot="8434325" flipH="1">
            <a:off x="5839078" y="2916443"/>
            <a:ext cx="1102452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112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39340" y="1331752"/>
            <a:ext cx="11498389" cy="5198800"/>
          </a:xfrm>
        </p:spPr>
        <p:txBody>
          <a:bodyPr/>
          <a:lstStyle/>
          <a:p>
            <a:r>
              <a:rPr lang="fr-FR" dirty="0"/>
              <a:t>Lors des actions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</a:t>
            </a:r>
            <a:r>
              <a:rPr lang="fr-FR" b="1" dirty="0"/>
              <a:t>création </a:t>
            </a:r>
            <a:r>
              <a:rPr lang="fr-FR" dirty="0"/>
              <a:t>d’un hôte</a:t>
            </a:r>
          </a:p>
          <a:p>
            <a:pPr lvl="2"/>
            <a:r>
              <a:rPr lang="fr-FR" dirty="0"/>
              <a:t>L’hôte va directement en Zone de travail</a:t>
            </a:r>
          </a:p>
          <a:p>
            <a:pPr lvl="2"/>
            <a:r>
              <a:rPr lang="fr-FR" dirty="0"/>
              <a:t>Et n’est accessible pour la mise en production qu’après la soumission et l’acceptation du host</a:t>
            </a:r>
          </a:p>
          <a:p>
            <a:pPr lvl="4"/>
            <a:endParaRPr lang="fr-FR" dirty="0"/>
          </a:p>
          <a:p>
            <a:pPr marL="1828800" lvl="4" indent="0">
              <a:buNone/>
            </a:pPr>
            <a:endParaRPr lang="fr-FR" dirty="0"/>
          </a:p>
          <a:p>
            <a:pPr lvl="4"/>
            <a:endParaRPr lang="fr-FR" dirty="0"/>
          </a:p>
          <a:p>
            <a:pPr lvl="1"/>
            <a:r>
              <a:rPr lang="fr-FR" dirty="0"/>
              <a:t>La </a:t>
            </a:r>
            <a:r>
              <a:rPr lang="fr-FR" b="1" dirty="0"/>
              <a:t>modification</a:t>
            </a:r>
            <a:r>
              <a:rPr lang="fr-FR" dirty="0"/>
              <a:t> d’un hôte présent en Staging</a:t>
            </a:r>
          </a:p>
          <a:p>
            <a:pPr lvl="2"/>
            <a:r>
              <a:rPr lang="fr-FR" dirty="0"/>
              <a:t>Une copie est faite et mise en </a:t>
            </a:r>
            <a:r>
              <a:rPr lang="fr-FR" dirty="0" err="1"/>
              <a:t>Staging</a:t>
            </a:r>
            <a:endParaRPr lang="fr-FR" dirty="0"/>
          </a:p>
          <a:p>
            <a:pPr lvl="3"/>
            <a:r>
              <a:rPr lang="fr-FR" dirty="0"/>
              <a:t>Les modifications seront faites sur cette copie</a:t>
            </a:r>
          </a:p>
          <a:p>
            <a:pPr lvl="5"/>
            <a:endParaRPr lang="fr-FR" dirty="0"/>
          </a:p>
          <a:p>
            <a:pPr lvl="2"/>
            <a:r>
              <a:rPr lang="fr-FR" dirty="0"/>
              <a:t>Tant que les modifications ne sont pas soumises, </a:t>
            </a:r>
          </a:p>
          <a:p>
            <a:pPr lvl="3"/>
            <a:r>
              <a:rPr lang="fr-FR" dirty="0"/>
              <a:t>C’est la version initiale de l’hôte qui est utilisée pour une mise en production</a:t>
            </a:r>
          </a:p>
          <a:p>
            <a:pPr lvl="3"/>
            <a:r>
              <a:rPr lang="fr-FR" dirty="0"/>
              <a:t>La version en </a:t>
            </a:r>
            <a:r>
              <a:rPr lang="fr-FR" dirty="0" err="1"/>
              <a:t>Staging</a:t>
            </a:r>
            <a:r>
              <a:rPr lang="fr-FR" dirty="0"/>
              <a:t> ne pourra pas être modifiée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0" y="2403733"/>
            <a:ext cx="489809" cy="607887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86" y="2370205"/>
            <a:ext cx="496794" cy="647606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0" y="4641947"/>
            <a:ext cx="489809" cy="607887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86" y="4608419"/>
            <a:ext cx="496794" cy="64760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314" y="2543570"/>
            <a:ext cx="685531" cy="850791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1124491" y="3977403"/>
            <a:ext cx="640404" cy="3838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normAutofit fontScale="92500" lnSpcReduction="20000"/>
          </a:bodyPr>
          <a:lstStyle/>
          <a:p>
            <a:pPr algn="ctr"/>
            <a:r>
              <a:rPr lang="fr-FR" sz="1200" dirty="0"/>
              <a:t>L’hôte est protégé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7223760" y="3709389"/>
            <a:ext cx="4389120" cy="26146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0454640" y="6558915"/>
            <a:ext cx="1158240" cy="299085"/>
          </a:xfrm>
        </p:spPr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704320" y="6558915"/>
            <a:ext cx="480060" cy="299085"/>
          </a:xfrm>
        </p:spPr>
        <p:txBody>
          <a:bodyPr/>
          <a:lstStyle/>
          <a:p>
            <a:fld id="{B251C2DA-25C8-4EA4-B4ED-09FC37CC8A31}" type="slidenum">
              <a:rPr lang="fr-FR" smtClean="0"/>
              <a:t>33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Zone de travail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75508" y="1362082"/>
            <a:ext cx="156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Zone de travail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129520" y="1375521"/>
            <a:ext cx="8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Staging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9304542" y="1491271"/>
            <a:ext cx="0" cy="4955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819011" y="3875522"/>
            <a:ext cx="980268" cy="38382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fr-FR" sz="1200" dirty="0"/>
              <a:t>Modification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843117" y="4932222"/>
            <a:ext cx="894797" cy="39584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fr-FR" sz="1200" dirty="0"/>
              <a:t>Soumission</a:t>
            </a:r>
          </a:p>
        </p:txBody>
      </p:sp>
      <p:sp>
        <p:nvSpPr>
          <p:cNvPr id="11" name="Flèche droite 39"/>
          <p:cNvSpPr/>
          <p:nvPr/>
        </p:nvSpPr>
        <p:spPr>
          <a:xfrm rot="9411164">
            <a:off x="8805855" y="4274383"/>
            <a:ext cx="942089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7223760" y="6331712"/>
            <a:ext cx="4389120" cy="928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èche droite 39"/>
          <p:cNvSpPr/>
          <p:nvPr/>
        </p:nvSpPr>
        <p:spPr>
          <a:xfrm rot="12188836" flipH="1">
            <a:off x="8839076" y="4784018"/>
            <a:ext cx="942089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7223760" y="1755274"/>
            <a:ext cx="438912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46" y="1809999"/>
            <a:ext cx="213301" cy="448368"/>
          </a:xfrm>
          <a:prstGeom prst="rect">
            <a:avLst/>
          </a:prstGeom>
        </p:spPr>
      </p:pic>
      <p:sp>
        <p:nvSpPr>
          <p:cNvPr id="32" name="Organigramme : Document 31"/>
          <p:cNvSpPr/>
          <p:nvPr/>
        </p:nvSpPr>
        <p:spPr>
          <a:xfrm>
            <a:off x="7691557" y="1989112"/>
            <a:ext cx="691501" cy="426788"/>
          </a:xfrm>
          <a:prstGeom prst="flowChartDocument">
            <a:avLst/>
          </a:prstGeom>
          <a:solidFill>
            <a:srgbClr val="FFCF9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Host 1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37" y="4506244"/>
            <a:ext cx="567654" cy="59345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538" y="1895116"/>
            <a:ext cx="213301" cy="448368"/>
          </a:xfrm>
          <a:prstGeom prst="rect">
            <a:avLst/>
          </a:prstGeom>
        </p:spPr>
      </p:pic>
      <p:sp>
        <p:nvSpPr>
          <p:cNvPr id="35" name="Organigramme : Document 34"/>
          <p:cNvSpPr/>
          <p:nvPr/>
        </p:nvSpPr>
        <p:spPr>
          <a:xfrm>
            <a:off x="10110686" y="2095210"/>
            <a:ext cx="771152" cy="475948"/>
          </a:xfrm>
          <a:prstGeom prst="flowChartDocument">
            <a:avLst/>
          </a:prstGeom>
          <a:solidFill>
            <a:srgbClr val="FFCC0E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Host 1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8822446" y="2713233"/>
            <a:ext cx="50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Rejet</a:t>
            </a:r>
          </a:p>
        </p:txBody>
      </p:sp>
      <p:sp>
        <p:nvSpPr>
          <p:cNvPr id="58" name="Flèche droite 39"/>
          <p:cNvSpPr/>
          <p:nvPr/>
        </p:nvSpPr>
        <p:spPr>
          <a:xfrm rot="9411164">
            <a:off x="8758086" y="2951525"/>
            <a:ext cx="942089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38" y="2813808"/>
            <a:ext cx="213301" cy="448368"/>
          </a:xfrm>
          <a:prstGeom prst="rect">
            <a:avLst/>
          </a:prstGeom>
        </p:spPr>
      </p:pic>
      <p:sp>
        <p:nvSpPr>
          <p:cNvPr id="60" name="Organigramme : Document 59"/>
          <p:cNvSpPr/>
          <p:nvPr/>
        </p:nvSpPr>
        <p:spPr>
          <a:xfrm>
            <a:off x="7694849" y="2992921"/>
            <a:ext cx="691501" cy="426788"/>
          </a:xfrm>
          <a:prstGeom prst="flowChartDocument">
            <a:avLst/>
          </a:prstGeom>
          <a:solidFill>
            <a:srgbClr val="FFCF9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Host 1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9779177" y="258970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Ou</a:t>
            </a:r>
          </a:p>
        </p:txBody>
      </p:sp>
      <p:sp>
        <p:nvSpPr>
          <p:cNvPr id="62" name="Flèche droite 39"/>
          <p:cNvSpPr/>
          <p:nvPr/>
        </p:nvSpPr>
        <p:spPr>
          <a:xfrm rot="5400000">
            <a:off x="10163228" y="2737673"/>
            <a:ext cx="478457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0493865" y="2621282"/>
            <a:ext cx="932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r"/>
            <a:r>
              <a:rPr lang="fr-FR" dirty="0"/>
              <a:t>Acceptation</a:t>
            </a: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25" y="3001619"/>
            <a:ext cx="213301" cy="448368"/>
          </a:xfrm>
          <a:prstGeom prst="rect">
            <a:avLst/>
          </a:prstGeom>
        </p:spPr>
      </p:pic>
      <p:sp>
        <p:nvSpPr>
          <p:cNvPr id="65" name="Organigramme : Document 64"/>
          <p:cNvSpPr/>
          <p:nvPr/>
        </p:nvSpPr>
        <p:spPr>
          <a:xfrm>
            <a:off x="10119017" y="3164283"/>
            <a:ext cx="762821" cy="470806"/>
          </a:xfrm>
          <a:prstGeom prst="flowChartDocument">
            <a:avLst/>
          </a:prstGeom>
          <a:solidFill>
            <a:srgbClr val="FFCC0E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Host 1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8896163" y="1841161"/>
            <a:ext cx="894797" cy="26109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fr-FR" sz="1200" dirty="0"/>
              <a:t>Soumission</a:t>
            </a:r>
          </a:p>
        </p:txBody>
      </p:sp>
      <p:sp>
        <p:nvSpPr>
          <p:cNvPr id="52" name="Flèche droite 39"/>
          <p:cNvSpPr/>
          <p:nvPr/>
        </p:nvSpPr>
        <p:spPr>
          <a:xfrm rot="12188836" flipH="1">
            <a:off x="8775054" y="2140890"/>
            <a:ext cx="942089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25" y="3787274"/>
            <a:ext cx="213301" cy="448368"/>
          </a:xfrm>
          <a:prstGeom prst="rect">
            <a:avLst/>
          </a:prstGeom>
        </p:spPr>
      </p:pic>
      <p:sp>
        <p:nvSpPr>
          <p:cNvPr id="71" name="Organigramme : Document 70"/>
          <p:cNvSpPr/>
          <p:nvPr/>
        </p:nvSpPr>
        <p:spPr>
          <a:xfrm>
            <a:off x="10119017" y="3949938"/>
            <a:ext cx="762821" cy="470806"/>
          </a:xfrm>
          <a:prstGeom prst="flowChartDocument">
            <a:avLst/>
          </a:prstGeom>
          <a:solidFill>
            <a:srgbClr val="FFCC0E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Host 1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99" y="4515003"/>
            <a:ext cx="141121" cy="296643"/>
          </a:xfrm>
          <a:prstGeom prst="rect">
            <a:avLst/>
          </a:prstGeom>
        </p:spPr>
      </p:pic>
      <p:sp>
        <p:nvSpPr>
          <p:cNvPr id="73" name="Organigramme : Document 72"/>
          <p:cNvSpPr/>
          <p:nvPr/>
        </p:nvSpPr>
        <p:spPr>
          <a:xfrm>
            <a:off x="11135393" y="4652436"/>
            <a:ext cx="504687" cy="311488"/>
          </a:xfrm>
          <a:prstGeom prst="flowChartDocument">
            <a:avLst/>
          </a:prstGeom>
          <a:solidFill>
            <a:srgbClr val="FFCC0E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Host 1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0" y="4752045"/>
            <a:ext cx="190837" cy="277124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23" y="3915840"/>
            <a:ext cx="213301" cy="448368"/>
          </a:xfrm>
          <a:prstGeom prst="rect">
            <a:avLst/>
          </a:prstGeom>
        </p:spPr>
      </p:pic>
      <p:sp>
        <p:nvSpPr>
          <p:cNvPr id="76" name="Organigramme : Document 75"/>
          <p:cNvSpPr/>
          <p:nvPr/>
        </p:nvSpPr>
        <p:spPr>
          <a:xfrm>
            <a:off x="7694849" y="4067604"/>
            <a:ext cx="739933" cy="532575"/>
          </a:xfrm>
          <a:prstGeom prst="flowChartDocument">
            <a:avLst/>
          </a:prstGeom>
          <a:solidFill>
            <a:srgbClr val="FFCF9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Host 1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(modifié)</a:t>
            </a:r>
          </a:p>
        </p:txBody>
      </p:sp>
      <p:sp>
        <p:nvSpPr>
          <p:cNvPr id="81" name="Flèche droite 39"/>
          <p:cNvSpPr/>
          <p:nvPr/>
        </p:nvSpPr>
        <p:spPr>
          <a:xfrm rot="12188836" flipH="1">
            <a:off x="10797282" y="4247439"/>
            <a:ext cx="543218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447" y="4703874"/>
            <a:ext cx="213301" cy="448368"/>
          </a:xfrm>
          <a:prstGeom prst="rect">
            <a:avLst/>
          </a:prstGeom>
        </p:spPr>
      </p:pic>
      <p:sp>
        <p:nvSpPr>
          <p:cNvPr id="83" name="Organigramme : Document 82"/>
          <p:cNvSpPr/>
          <p:nvPr/>
        </p:nvSpPr>
        <p:spPr>
          <a:xfrm>
            <a:off x="10127473" y="4855638"/>
            <a:ext cx="739933" cy="532575"/>
          </a:xfrm>
          <a:prstGeom prst="flowChartDocument">
            <a:avLst/>
          </a:prstGeom>
          <a:solidFill>
            <a:srgbClr val="FFCF9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Host 1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(modifié)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8812987" y="5417548"/>
            <a:ext cx="50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Rejet</a:t>
            </a:r>
          </a:p>
        </p:txBody>
      </p:sp>
      <p:sp>
        <p:nvSpPr>
          <p:cNvPr id="85" name="Flèche droite 39"/>
          <p:cNvSpPr/>
          <p:nvPr/>
        </p:nvSpPr>
        <p:spPr>
          <a:xfrm rot="9411164">
            <a:off x="8748627" y="5655840"/>
            <a:ext cx="942089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79" y="5518123"/>
            <a:ext cx="213301" cy="448368"/>
          </a:xfrm>
          <a:prstGeom prst="rect">
            <a:avLst/>
          </a:prstGeom>
        </p:spPr>
      </p:pic>
      <p:sp>
        <p:nvSpPr>
          <p:cNvPr id="87" name="Organigramme : Document 86"/>
          <p:cNvSpPr/>
          <p:nvPr/>
        </p:nvSpPr>
        <p:spPr>
          <a:xfrm>
            <a:off x="7685390" y="5697236"/>
            <a:ext cx="691501" cy="426788"/>
          </a:xfrm>
          <a:prstGeom prst="flowChartDocument">
            <a:avLst/>
          </a:prstGeom>
          <a:solidFill>
            <a:srgbClr val="FFCF9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Host 1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9769718" y="5294021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Ou</a:t>
            </a:r>
          </a:p>
        </p:txBody>
      </p:sp>
      <p:sp>
        <p:nvSpPr>
          <p:cNvPr id="89" name="Flèche droite 39"/>
          <p:cNvSpPr/>
          <p:nvPr/>
        </p:nvSpPr>
        <p:spPr>
          <a:xfrm rot="5400000">
            <a:off x="10153769" y="5441988"/>
            <a:ext cx="478457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10484406" y="5325597"/>
            <a:ext cx="932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r"/>
            <a:r>
              <a:rPr lang="fr-FR" dirty="0"/>
              <a:t>Acceptation</a:t>
            </a: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6" y="5705934"/>
            <a:ext cx="213301" cy="448368"/>
          </a:xfrm>
          <a:prstGeom prst="rect">
            <a:avLst/>
          </a:prstGeom>
        </p:spPr>
      </p:pic>
      <p:sp>
        <p:nvSpPr>
          <p:cNvPr id="92" name="Organigramme : Document 91"/>
          <p:cNvSpPr/>
          <p:nvPr/>
        </p:nvSpPr>
        <p:spPr>
          <a:xfrm>
            <a:off x="10109558" y="5868598"/>
            <a:ext cx="762821" cy="470806"/>
          </a:xfrm>
          <a:prstGeom prst="flowChartDocument">
            <a:avLst/>
          </a:prstGeom>
          <a:solidFill>
            <a:srgbClr val="FFCC0E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Host 1</a:t>
            </a: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314" y="5278688"/>
            <a:ext cx="685531" cy="8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95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39340" y="1331752"/>
            <a:ext cx="11498389" cy="5198800"/>
          </a:xfrm>
        </p:spPr>
        <p:txBody>
          <a:bodyPr/>
          <a:lstStyle/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La </a:t>
            </a:r>
            <a:r>
              <a:rPr lang="fr-FR" b="1" dirty="0"/>
              <a:t>suppression</a:t>
            </a:r>
            <a:r>
              <a:rPr lang="fr-FR" dirty="0"/>
              <a:t> d’un hôte présent en Staging</a:t>
            </a:r>
          </a:p>
          <a:p>
            <a:pPr lvl="2"/>
            <a:r>
              <a:rPr lang="fr-FR" dirty="0"/>
              <a:t>Il faut se trouver dans la Zone de travail et afficher tous les hôtes</a:t>
            </a:r>
          </a:p>
          <a:p>
            <a:pPr lvl="2"/>
            <a:r>
              <a:rPr lang="fr-FR" dirty="0"/>
              <a:t>Il passe directement en Zone de travail avec le statut supprimé</a:t>
            </a:r>
          </a:p>
          <a:p>
            <a:pPr lvl="3"/>
            <a:r>
              <a:rPr lang="fr-FR" dirty="0"/>
              <a:t>La version en Staging ne pourra pas être modifiée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La suppression est soumise et doit être :</a:t>
            </a:r>
          </a:p>
          <a:p>
            <a:pPr lvl="3"/>
            <a:r>
              <a:rPr lang="fr-FR" dirty="0"/>
              <a:t>Validée</a:t>
            </a:r>
          </a:p>
          <a:p>
            <a:pPr lvl="3"/>
            <a:r>
              <a:rPr lang="fr-FR" dirty="0"/>
              <a:t>Ou Rejetée</a:t>
            </a:r>
          </a:p>
          <a:p>
            <a:pPr lvl="3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83" y="3913212"/>
            <a:ext cx="685531" cy="85079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704320" y="6558915"/>
            <a:ext cx="480060" cy="299085"/>
          </a:xfrm>
        </p:spPr>
        <p:txBody>
          <a:bodyPr/>
          <a:lstStyle/>
          <a:p>
            <a:fld id="{B251C2DA-25C8-4EA4-B4ED-09FC37CC8A31}" type="slidenum">
              <a:rPr lang="fr-FR" smtClean="0"/>
              <a:t>34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Zone de travail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700628" y="1477832"/>
            <a:ext cx="156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Zone de travail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54640" y="1491271"/>
            <a:ext cx="8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Staging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9629662" y="1491271"/>
            <a:ext cx="0" cy="484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07" y="2115323"/>
            <a:ext cx="268103" cy="563564"/>
          </a:xfrm>
          <a:prstGeom prst="rect">
            <a:avLst/>
          </a:prstGeom>
        </p:spPr>
      </p:pic>
      <p:sp>
        <p:nvSpPr>
          <p:cNvPr id="22" name="Organigramme : Document 21"/>
          <p:cNvSpPr/>
          <p:nvPr/>
        </p:nvSpPr>
        <p:spPr>
          <a:xfrm>
            <a:off x="10367555" y="2370120"/>
            <a:ext cx="869165" cy="536441"/>
          </a:xfrm>
          <a:prstGeom prst="flowChartDocument">
            <a:avLst/>
          </a:prstGeom>
          <a:solidFill>
            <a:srgbClr val="FFCC0E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Host 1</a:t>
            </a:r>
          </a:p>
        </p:txBody>
      </p:sp>
      <p:cxnSp>
        <p:nvCxnSpPr>
          <p:cNvPr id="43" name="Connecteur droit 42"/>
          <p:cNvCxnSpPr/>
          <p:nvPr/>
        </p:nvCxnSpPr>
        <p:spPr>
          <a:xfrm>
            <a:off x="7223760" y="6239117"/>
            <a:ext cx="4389120" cy="928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7223760" y="1952043"/>
            <a:ext cx="438912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9178901" y="4223900"/>
            <a:ext cx="894797" cy="39584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fr-FR" sz="1200" dirty="0"/>
              <a:t>Soumission</a:t>
            </a:r>
          </a:p>
          <a:p>
            <a:pPr algn="ctr"/>
            <a:r>
              <a:rPr lang="fr-FR" sz="1200" dirty="0"/>
              <a:t>( Suppression )</a:t>
            </a:r>
          </a:p>
        </p:txBody>
      </p:sp>
      <p:sp>
        <p:nvSpPr>
          <p:cNvPr id="52" name="Flèche droite 39"/>
          <p:cNvSpPr/>
          <p:nvPr/>
        </p:nvSpPr>
        <p:spPr>
          <a:xfrm rot="12188836" flipH="1">
            <a:off x="9163682" y="3954889"/>
            <a:ext cx="942089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08" y="3036579"/>
            <a:ext cx="268103" cy="563564"/>
          </a:xfrm>
          <a:prstGeom prst="rect">
            <a:avLst/>
          </a:prstGeom>
        </p:spPr>
      </p:pic>
      <p:sp>
        <p:nvSpPr>
          <p:cNvPr id="32" name="Organigramme : Document 31"/>
          <p:cNvSpPr/>
          <p:nvPr/>
        </p:nvSpPr>
        <p:spPr>
          <a:xfrm>
            <a:off x="7964819" y="3221235"/>
            <a:ext cx="869165" cy="536441"/>
          </a:xfrm>
          <a:prstGeom prst="flowChartDocument">
            <a:avLst/>
          </a:prstGeom>
          <a:solidFill>
            <a:srgbClr val="FFCF9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Host 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9136165" y="2033319"/>
            <a:ext cx="980268" cy="38382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fr-FR" sz="1200" dirty="0"/>
              <a:t>Edition</a:t>
            </a:r>
          </a:p>
          <a:p>
            <a:pPr algn="ctr"/>
            <a:r>
              <a:rPr lang="fr-FR" sz="1050" dirty="0"/>
              <a:t>( Suppression )</a:t>
            </a:r>
            <a:endParaRPr lang="fr-FR" sz="1200" dirty="0"/>
          </a:p>
        </p:txBody>
      </p:sp>
      <p:sp>
        <p:nvSpPr>
          <p:cNvPr id="34" name="Flèche droite 39"/>
          <p:cNvSpPr/>
          <p:nvPr/>
        </p:nvSpPr>
        <p:spPr>
          <a:xfrm rot="9411164">
            <a:off x="9158618" y="2547928"/>
            <a:ext cx="942089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63" y="3037800"/>
            <a:ext cx="268103" cy="563564"/>
          </a:xfrm>
          <a:prstGeom prst="rect">
            <a:avLst/>
          </a:prstGeom>
        </p:spPr>
      </p:pic>
      <p:sp>
        <p:nvSpPr>
          <p:cNvPr id="39" name="Organigramme : Document 38"/>
          <p:cNvSpPr/>
          <p:nvPr/>
        </p:nvSpPr>
        <p:spPr>
          <a:xfrm>
            <a:off x="10367555" y="3250025"/>
            <a:ext cx="869165" cy="536441"/>
          </a:xfrm>
          <a:prstGeom prst="flowChartDocument">
            <a:avLst/>
          </a:prstGeom>
          <a:solidFill>
            <a:srgbClr val="FFCC0E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Host 1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65" y="3314720"/>
            <a:ext cx="353586" cy="513458"/>
          </a:xfrm>
          <a:prstGeom prst="rect">
            <a:avLst/>
          </a:prstGeom>
        </p:spPr>
      </p:pic>
      <p:sp>
        <p:nvSpPr>
          <p:cNvPr id="41" name="Flèche droite 39"/>
          <p:cNvSpPr/>
          <p:nvPr/>
        </p:nvSpPr>
        <p:spPr>
          <a:xfrm rot="5400000">
            <a:off x="10594118" y="3022312"/>
            <a:ext cx="342929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63" y="4142511"/>
            <a:ext cx="268103" cy="563564"/>
          </a:xfrm>
          <a:prstGeom prst="rect">
            <a:avLst/>
          </a:prstGeom>
        </p:spPr>
      </p:pic>
      <p:sp>
        <p:nvSpPr>
          <p:cNvPr id="55" name="Organigramme : Document 54"/>
          <p:cNvSpPr/>
          <p:nvPr/>
        </p:nvSpPr>
        <p:spPr>
          <a:xfrm>
            <a:off x="10367555" y="4354736"/>
            <a:ext cx="869165" cy="536441"/>
          </a:xfrm>
          <a:prstGeom prst="flowChartDocument">
            <a:avLst/>
          </a:prstGeom>
          <a:solidFill>
            <a:srgbClr val="FFCF9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Host 1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9073327" y="4862198"/>
            <a:ext cx="110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Rejet </a:t>
            </a:r>
          </a:p>
          <a:p>
            <a:pPr algn="ctr"/>
            <a:r>
              <a:rPr lang="fr-FR" sz="1200" dirty="0"/>
              <a:t>( Suppression )</a:t>
            </a:r>
          </a:p>
        </p:txBody>
      </p:sp>
      <p:sp>
        <p:nvSpPr>
          <p:cNvPr id="58" name="Flèche droite 39"/>
          <p:cNvSpPr/>
          <p:nvPr/>
        </p:nvSpPr>
        <p:spPr>
          <a:xfrm rot="9411164">
            <a:off x="9169786" y="5457296"/>
            <a:ext cx="942089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08" y="5100517"/>
            <a:ext cx="268103" cy="563564"/>
          </a:xfrm>
          <a:prstGeom prst="rect">
            <a:avLst/>
          </a:prstGeom>
        </p:spPr>
      </p:pic>
      <p:sp>
        <p:nvSpPr>
          <p:cNvPr id="62" name="Organigramme : Document 61"/>
          <p:cNvSpPr/>
          <p:nvPr/>
        </p:nvSpPr>
        <p:spPr>
          <a:xfrm>
            <a:off x="7964819" y="5285173"/>
            <a:ext cx="869165" cy="536441"/>
          </a:xfrm>
          <a:prstGeom prst="flowChartDocument">
            <a:avLst/>
          </a:prstGeom>
          <a:solidFill>
            <a:srgbClr val="FFCF9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Host 1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0230585" y="5003800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Ou</a:t>
            </a:r>
          </a:p>
        </p:txBody>
      </p:sp>
      <p:sp>
        <p:nvSpPr>
          <p:cNvPr id="66" name="Flèche droite 39"/>
          <p:cNvSpPr/>
          <p:nvPr/>
        </p:nvSpPr>
        <p:spPr>
          <a:xfrm rot="5400000">
            <a:off x="10574928" y="5151620"/>
            <a:ext cx="478457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10814156" y="4862198"/>
            <a:ext cx="110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fr-FR" dirty="0"/>
              <a:t>Acceptation</a:t>
            </a:r>
          </a:p>
          <a:p>
            <a:pPr algn="ctr"/>
            <a:r>
              <a:rPr lang="fr-FR" dirty="0"/>
              <a:t>( Suppression )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63" y="5350548"/>
            <a:ext cx="268103" cy="563564"/>
          </a:xfrm>
          <a:prstGeom prst="rect">
            <a:avLst/>
          </a:prstGeom>
        </p:spPr>
      </p:pic>
      <p:sp>
        <p:nvSpPr>
          <p:cNvPr id="70" name="Organigramme : Document 69"/>
          <p:cNvSpPr/>
          <p:nvPr/>
        </p:nvSpPr>
        <p:spPr>
          <a:xfrm>
            <a:off x="10367555" y="5562773"/>
            <a:ext cx="869165" cy="536441"/>
          </a:xfrm>
          <a:prstGeom prst="flowChartDocument">
            <a:avLst/>
          </a:prstGeom>
          <a:solidFill>
            <a:srgbClr val="FFCC0E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Host 1</a:t>
            </a:r>
          </a:p>
        </p:txBody>
      </p:sp>
      <p:cxnSp>
        <p:nvCxnSpPr>
          <p:cNvPr id="72" name="Connecteur droit 71"/>
          <p:cNvCxnSpPr/>
          <p:nvPr/>
        </p:nvCxnSpPr>
        <p:spPr>
          <a:xfrm flipV="1">
            <a:off x="7848430" y="3045149"/>
            <a:ext cx="1084678" cy="74866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7848169" y="3019996"/>
            <a:ext cx="1084678" cy="74866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10565794" y="4458062"/>
            <a:ext cx="553453" cy="38200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10551475" y="4420316"/>
            <a:ext cx="577419" cy="44358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8204311" y="5424019"/>
            <a:ext cx="553453" cy="38200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189992" y="5386273"/>
            <a:ext cx="577419" cy="44358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space réservé du pied de page 1"/>
          <p:cNvSpPr txBox="1">
            <a:spLocks/>
          </p:cNvSpPr>
          <p:nvPr/>
        </p:nvSpPr>
        <p:spPr>
          <a:xfrm>
            <a:off x="10454640" y="6558915"/>
            <a:ext cx="1158240" cy="2990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V02.04.00</a:t>
            </a:r>
          </a:p>
        </p:txBody>
      </p:sp>
      <p:cxnSp>
        <p:nvCxnSpPr>
          <p:cNvPr id="47" name="Connecteur droit 46"/>
          <p:cNvCxnSpPr/>
          <p:nvPr/>
        </p:nvCxnSpPr>
        <p:spPr>
          <a:xfrm flipV="1">
            <a:off x="10567777" y="5604284"/>
            <a:ext cx="553453" cy="38200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10553458" y="5566538"/>
            <a:ext cx="577419" cy="44358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98" y="3988522"/>
            <a:ext cx="489809" cy="607887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24" y="3954994"/>
            <a:ext cx="496794" cy="6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82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35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39339" y="1360115"/>
            <a:ext cx="11498389" cy="5198800"/>
          </a:xfrm>
        </p:spPr>
        <p:txBody>
          <a:bodyPr/>
          <a:lstStyle/>
          <a:p>
            <a:pPr>
              <a:tabLst>
                <a:tab pos="5386388" algn="l"/>
              </a:tabLst>
            </a:pPr>
            <a:r>
              <a:rPr lang="fr-FR" dirty="0"/>
              <a:t>Agir sur un hôte (créer, modifier, supprimer)</a:t>
            </a:r>
          </a:p>
          <a:p>
            <a:pPr lvl="1"/>
            <a:r>
              <a:rPr lang="fr-FR" dirty="0"/>
              <a:t>Ouvrir la zone de travail</a:t>
            </a:r>
          </a:p>
          <a:p>
            <a:pPr lvl="2"/>
            <a:r>
              <a:rPr lang="fr-FR" dirty="0"/>
              <a:t>Par défaut, elle affiche la liste des éléments sur lequel l’utilisateur connecté est en train de travailler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Pour créer un hôte</a:t>
            </a:r>
          </a:p>
          <a:p>
            <a:pPr lvl="2"/>
            <a:r>
              <a:rPr lang="fr-FR" dirty="0"/>
              <a:t>Cliquer sur le bouton « </a:t>
            </a:r>
            <a:r>
              <a:rPr lang="fr-FR" b="1" dirty="0"/>
              <a:t>Ajouter [ hôte ]</a:t>
            </a:r>
            <a:r>
              <a:rPr lang="fr-FR" dirty="0"/>
              <a:t> »</a:t>
            </a:r>
            <a:br>
              <a:rPr lang="fr-FR" dirty="0"/>
            </a:br>
            <a:r>
              <a:rPr lang="fr-FR" dirty="0"/>
              <a:t> en haut à droite de la liste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Pour modifier ou supprimer un hôte</a:t>
            </a:r>
          </a:p>
          <a:p>
            <a:pPr lvl="2"/>
            <a:r>
              <a:rPr lang="fr-FR" dirty="0"/>
              <a:t>Afficher la liste de tous les hôtes en</a:t>
            </a:r>
            <a:br>
              <a:rPr lang="fr-FR" dirty="0"/>
            </a:br>
            <a:r>
              <a:rPr lang="fr-FR" dirty="0"/>
              <a:t>cliquant sur le bouton « </a:t>
            </a:r>
            <a:r>
              <a:rPr lang="fr-FR" b="1" dirty="0"/>
              <a:t>Voir tous </a:t>
            </a:r>
            <a:br>
              <a:rPr lang="fr-FR" b="1" dirty="0"/>
            </a:br>
            <a:r>
              <a:rPr lang="fr-FR" b="1" dirty="0"/>
              <a:t>les éléments</a:t>
            </a:r>
            <a:r>
              <a:rPr lang="fr-FR" dirty="0"/>
              <a:t> » </a:t>
            </a:r>
          </a:p>
          <a:p>
            <a:pPr lvl="3"/>
            <a:r>
              <a:rPr lang="fr-FR" dirty="0"/>
              <a:t>Permet d’avoir la liste complète des hôtes de </a:t>
            </a:r>
            <a:r>
              <a:rPr lang="fr-FR" dirty="0" err="1"/>
              <a:t>Staging</a:t>
            </a:r>
            <a:r>
              <a:rPr lang="fr-FR" dirty="0"/>
              <a:t> disponible pour modification dans la zone de travail</a:t>
            </a:r>
          </a:p>
          <a:p>
            <a:pPr lvl="5"/>
            <a:endParaRPr lang="fr-FR" dirty="0"/>
          </a:p>
          <a:p>
            <a:pPr lvl="2"/>
            <a:r>
              <a:rPr lang="fr-FR" dirty="0"/>
              <a:t>L’ouvrir</a:t>
            </a:r>
          </a:p>
          <a:p>
            <a:pPr lvl="3"/>
            <a:r>
              <a:rPr lang="fr-FR" dirty="0"/>
              <a:t>C’est la page de </a:t>
            </a:r>
            <a:r>
              <a:rPr lang="fr-FR" dirty="0" err="1"/>
              <a:t>Staging</a:t>
            </a:r>
            <a:r>
              <a:rPr lang="fr-FR" dirty="0"/>
              <a:t> qui sera ouverte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Faire sa modification</a:t>
            </a:r>
          </a:p>
          <a:p>
            <a:pPr lvl="4"/>
            <a:r>
              <a:rPr lang="fr-FR" dirty="0"/>
              <a:t>et sauvegarder</a:t>
            </a:r>
          </a:p>
          <a:p>
            <a:pPr marL="1828800" lvl="4" indent="0">
              <a:buNone/>
            </a:pPr>
            <a:endParaRPr lang="fr-FR" dirty="0"/>
          </a:p>
          <a:p>
            <a:pPr lvl="3"/>
            <a:r>
              <a:rPr lang="fr-FR" dirty="0"/>
              <a:t>Le supprimer </a:t>
            </a:r>
          </a:p>
          <a:p>
            <a:pPr lvl="4"/>
            <a:endParaRPr lang="fr-FR" dirty="0"/>
          </a:p>
          <a:p>
            <a:pPr lvl="2"/>
            <a:r>
              <a:rPr lang="fr-FR" dirty="0"/>
              <a:t>Dans les 2 cas ( modification ou suppression ) </a:t>
            </a:r>
          </a:p>
          <a:p>
            <a:pPr lvl="3"/>
            <a:r>
              <a:rPr lang="fr-FR" dirty="0"/>
              <a:t>une copie de l’hôte est mise en Zone de travail</a:t>
            </a:r>
          </a:p>
          <a:p>
            <a:pPr lvl="3"/>
            <a:r>
              <a:rPr lang="fr-FR" dirty="0"/>
              <a:t>la version dans </a:t>
            </a:r>
            <a:r>
              <a:rPr lang="fr-FR" dirty="0" err="1"/>
              <a:t>Staging</a:t>
            </a:r>
            <a:r>
              <a:rPr lang="fr-FR" dirty="0"/>
              <a:t> est bloquée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4"/>
            <a:endParaRPr lang="fr-FR" dirty="0"/>
          </a:p>
          <a:p>
            <a:pPr lvl="2"/>
            <a:endParaRPr lang="fr-FR" dirty="0"/>
          </a:p>
          <a:p>
            <a:pPr lvl="4"/>
            <a:endParaRPr lang="fr-FR" dirty="0"/>
          </a:p>
          <a:p>
            <a:pPr lvl="5"/>
            <a:endParaRPr lang="fr-FR" dirty="0"/>
          </a:p>
          <a:p>
            <a:pPr marL="2286000" lvl="5" indent="0">
              <a:buNone/>
            </a:pPr>
            <a:endParaRPr lang="fr-FR" dirty="0"/>
          </a:p>
          <a:p>
            <a:pPr lvl="1"/>
            <a:r>
              <a:rPr lang="fr-FR" dirty="0"/>
              <a:t>Annuler les modifications</a:t>
            </a:r>
          </a:p>
          <a:p>
            <a:pPr lvl="2"/>
            <a:r>
              <a:rPr lang="fr-FR" dirty="0"/>
              <a:t>C’est dire, revenir à la version de </a:t>
            </a:r>
            <a:br>
              <a:rPr lang="fr-FR" dirty="0"/>
            </a:br>
            <a:r>
              <a:rPr lang="fr-FR" dirty="0" err="1"/>
              <a:t>Staging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Zone de travail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69" y="3133740"/>
            <a:ext cx="983065" cy="28958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538" y="4229377"/>
            <a:ext cx="1104996" cy="274344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538" y="3537740"/>
            <a:ext cx="4265158" cy="1890860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976" y="5944496"/>
            <a:ext cx="1150720" cy="426757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2786" y="2064333"/>
            <a:ext cx="1150720" cy="274344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2786" y="1403162"/>
            <a:ext cx="1150720" cy="274344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848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36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Soumettre un hôte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Via le bouton «</a:t>
            </a:r>
            <a:r>
              <a:rPr lang="fr-FR" b="1" dirty="0"/>
              <a:t> Soumettre dans </a:t>
            </a:r>
            <a:r>
              <a:rPr lang="fr-FR" b="1" dirty="0" err="1"/>
              <a:t>Staging</a:t>
            </a:r>
            <a:r>
              <a:rPr lang="fr-FR" dirty="0"/>
              <a:t> »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Via le bouton « </a:t>
            </a:r>
            <a:r>
              <a:rPr lang="fr-FR" b="1" dirty="0"/>
              <a:t>Soumettre avec un commentaire</a:t>
            </a:r>
            <a:r>
              <a:rPr lang="fr-FR" dirty="0"/>
              <a:t> », l’utilisateur peut ainsi fournir une information complémentaire à sa soumission</a:t>
            </a:r>
          </a:p>
          <a:p>
            <a:pPr lvl="2"/>
            <a:r>
              <a:rPr lang="fr-FR" dirty="0"/>
              <a:t>La pop-up permet de saisir le commentaire.</a:t>
            </a:r>
          </a:p>
          <a:p>
            <a:pPr lvl="2"/>
            <a:endParaRPr lang="fr-FR" dirty="0"/>
          </a:p>
          <a:p>
            <a:pPr lvl="5"/>
            <a:endParaRPr lang="fr-FR" dirty="0"/>
          </a:p>
          <a:p>
            <a:pPr lvl="1"/>
            <a:r>
              <a:rPr lang="fr-FR" dirty="0"/>
              <a:t>Le commentaire sera alors visible sur l’hôte dans </a:t>
            </a:r>
            <a:r>
              <a:rPr lang="fr-FR" dirty="0" err="1"/>
              <a:t>Staging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Un survol permet de faire apparaitre la totalité du commentaire</a:t>
            </a:r>
          </a:p>
          <a:p>
            <a:pPr lvl="2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2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Zone de travail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7" y="2783022"/>
            <a:ext cx="4877223" cy="378746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lèche droite 39"/>
          <p:cNvSpPr/>
          <p:nvPr/>
        </p:nvSpPr>
        <p:spPr>
          <a:xfrm rot="6875887">
            <a:off x="334517" y="3229609"/>
            <a:ext cx="1857814" cy="128696"/>
          </a:xfrm>
          <a:prstGeom prst="rightArrow">
            <a:avLst>
              <a:gd name="adj1" fmla="val 36951"/>
              <a:gd name="adj2" fmla="val 171979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Flèche droite 39"/>
          <p:cNvSpPr/>
          <p:nvPr/>
        </p:nvSpPr>
        <p:spPr>
          <a:xfrm rot="9377555">
            <a:off x="1539133" y="3161518"/>
            <a:ext cx="4629262" cy="128696"/>
          </a:xfrm>
          <a:prstGeom prst="rightArrow">
            <a:avLst>
              <a:gd name="adj1" fmla="val 36951"/>
              <a:gd name="adj2" fmla="val 154110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133" y="4966197"/>
            <a:ext cx="6424217" cy="159271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lèche droite 39"/>
          <p:cNvSpPr/>
          <p:nvPr/>
        </p:nvSpPr>
        <p:spPr>
          <a:xfrm rot="3090182">
            <a:off x="8718073" y="4843940"/>
            <a:ext cx="1025620" cy="128696"/>
          </a:xfrm>
          <a:prstGeom prst="rightArrow">
            <a:avLst>
              <a:gd name="adj1" fmla="val 36951"/>
              <a:gd name="adj2" fmla="val 151129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57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37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Analyser une soumission</a:t>
            </a:r>
          </a:p>
          <a:p>
            <a:pPr lvl="1"/>
            <a:r>
              <a:rPr lang="fr-FR" dirty="0"/>
              <a:t>L’onglet « Proposé » est rajouté dans l’hôte pour</a:t>
            </a:r>
            <a:br>
              <a:rPr lang="fr-FR" dirty="0"/>
            </a:br>
            <a:r>
              <a:rPr lang="fr-FR" dirty="0"/>
              <a:t>voir les propositions</a:t>
            </a:r>
          </a:p>
          <a:p>
            <a:pPr lvl="2"/>
            <a:r>
              <a:rPr lang="fr-FR" dirty="0"/>
              <a:t>La nature de la proposition</a:t>
            </a:r>
          </a:p>
          <a:p>
            <a:pPr lvl="2"/>
            <a:r>
              <a:rPr lang="fr-FR" dirty="0"/>
              <a:t>Les boutons pour</a:t>
            </a:r>
          </a:p>
          <a:p>
            <a:pPr lvl="3"/>
            <a:r>
              <a:rPr lang="fr-FR" dirty="0"/>
              <a:t>l’accepter</a:t>
            </a:r>
          </a:p>
          <a:p>
            <a:pPr lvl="3"/>
            <a:r>
              <a:rPr lang="fr-FR" dirty="0"/>
              <a:t>la rejeter</a:t>
            </a:r>
          </a:p>
          <a:p>
            <a:pPr lvl="4"/>
            <a:r>
              <a:rPr lang="fr-FR" dirty="0"/>
              <a:t>Avec, si nécessaire,  un commentaire qui sera visible</a:t>
            </a:r>
            <a:br>
              <a:rPr lang="fr-FR" dirty="0"/>
            </a:br>
            <a:r>
              <a:rPr lang="fr-FR" dirty="0"/>
              <a:t>par l’utilisateur qui a soumis la proposition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1"/>
            <a:r>
              <a:rPr lang="fr-FR" dirty="0"/>
              <a:t>Les commentaires de soumission et de rejet sont visibles en haut à droite de l’hôte</a:t>
            </a:r>
          </a:p>
          <a:p>
            <a:pPr lvl="2"/>
            <a:r>
              <a:rPr lang="fr-FR" dirty="0"/>
              <a:t>Un survol permet de faire apparaitre la totalité du commentaire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Zone de travail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14" y="1240477"/>
            <a:ext cx="5837536" cy="274218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lèche droite 39"/>
          <p:cNvSpPr/>
          <p:nvPr/>
        </p:nvSpPr>
        <p:spPr>
          <a:xfrm rot="20946498">
            <a:off x="5475811" y="2296318"/>
            <a:ext cx="1637591" cy="128696"/>
          </a:xfrm>
          <a:prstGeom prst="rightArrow">
            <a:avLst>
              <a:gd name="adj1" fmla="val 36951"/>
              <a:gd name="adj2" fmla="val 150461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Flèche droite 39"/>
          <p:cNvSpPr/>
          <p:nvPr/>
        </p:nvSpPr>
        <p:spPr>
          <a:xfrm rot="19104539">
            <a:off x="5285672" y="2048250"/>
            <a:ext cx="1258929" cy="128696"/>
          </a:xfrm>
          <a:prstGeom prst="rightArrow">
            <a:avLst>
              <a:gd name="adj1" fmla="val 36951"/>
              <a:gd name="adj2" fmla="val 142910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Flèche droite 39"/>
          <p:cNvSpPr/>
          <p:nvPr/>
        </p:nvSpPr>
        <p:spPr>
          <a:xfrm rot="20946498">
            <a:off x="5824508" y="3525847"/>
            <a:ext cx="1451247" cy="128696"/>
          </a:xfrm>
          <a:prstGeom prst="rightArrow">
            <a:avLst>
              <a:gd name="adj1" fmla="val 36951"/>
              <a:gd name="adj2" fmla="val 148077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14" y="4765313"/>
            <a:ext cx="5837536" cy="101761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Flèche droite 39"/>
          <p:cNvSpPr/>
          <p:nvPr/>
        </p:nvSpPr>
        <p:spPr>
          <a:xfrm rot="266679">
            <a:off x="5730327" y="4672620"/>
            <a:ext cx="2329303" cy="128696"/>
          </a:xfrm>
          <a:prstGeom prst="rightArrow">
            <a:avLst>
              <a:gd name="adj1" fmla="val 3695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40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38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Aide contextuelle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0595"/>
            <a:ext cx="5644725" cy="1425997"/>
          </a:xfrm>
          <a:solidFill>
            <a:srgbClr val="EAF4E4"/>
          </a:solidFill>
        </p:spPr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Certaines installations n’ont pas accès à internet (donc à l’aide en ligne : </a:t>
            </a:r>
            <a:r>
              <a:rPr lang="fr-FR" dirty="0">
                <a:hlinkClick r:id="rId2"/>
              </a:rPr>
              <a:t>http://doc.shinken-solutions.com/display/public/SEV020400/FR</a:t>
            </a:r>
            <a:r>
              <a:rPr lang="fr-FR" dirty="0"/>
              <a:t>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8" name="Espace réservé du texte 6"/>
          <p:cNvSpPr txBox="1">
            <a:spLocks/>
          </p:cNvSpPr>
          <p:nvPr/>
        </p:nvSpPr>
        <p:spPr>
          <a:xfrm>
            <a:off x="339340" y="3014314"/>
            <a:ext cx="5644725" cy="3544601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 "/>
              <a:defRPr sz="24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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Aide contextuelle sur les propriétés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Le survol de chaque ligne met à jour la zone </a:t>
            </a:r>
            <a:br>
              <a:rPr lang="fr-FR" dirty="0"/>
            </a:br>
            <a:r>
              <a:rPr lang="fr-FR" dirty="0"/>
              <a:t>d’aide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Cliquer sur le ? permet de bloquer l’aide affichée</a:t>
            </a:r>
            <a:br>
              <a:rPr lang="fr-FR" dirty="0"/>
            </a:br>
            <a:r>
              <a:rPr lang="fr-FR" dirty="0"/>
              <a:t> dans la zone d’aide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En plus de la description, l’aide intègre aussi la </a:t>
            </a:r>
            <a:br>
              <a:rPr lang="fr-FR" dirty="0"/>
            </a:br>
            <a:r>
              <a:rPr lang="fr-FR" dirty="0"/>
              <a:t>clé qui permet de définir la propriété dans les</a:t>
            </a:r>
            <a:br>
              <a:rPr lang="fr-FR" dirty="0"/>
            </a:br>
            <a:r>
              <a:rPr lang="fr-FR" dirty="0"/>
              <a:t>fichiers d’import Shinken/Nagios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0" y="1273371"/>
            <a:ext cx="5871338" cy="267585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052185" y="2524125"/>
            <a:ext cx="1165786" cy="151232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droite 39"/>
          <p:cNvSpPr/>
          <p:nvPr/>
        </p:nvSpPr>
        <p:spPr>
          <a:xfrm rot="9592150">
            <a:off x="6959846" y="2853972"/>
            <a:ext cx="1637591" cy="128696"/>
          </a:xfrm>
          <a:prstGeom prst="rightArrow">
            <a:avLst>
              <a:gd name="adj1" fmla="val 36951"/>
              <a:gd name="adj2" fmla="val 149347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720" y="4543157"/>
            <a:ext cx="1889924" cy="204995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068468" y="4916638"/>
            <a:ext cx="2029687" cy="25396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lèche droite 39"/>
          <p:cNvSpPr/>
          <p:nvPr/>
        </p:nvSpPr>
        <p:spPr>
          <a:xfrm rot="197710">
            <a:off x="5498956" y="4959145"/>
            <a:ext cx="666333" cy="128696"/>
          </a:xfrm>
          <a:prstGeom prst="rightArrow">
            <a:avLst>
              <a:gd name="adj1" fmla="val 3695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754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39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/>
              <a:t>Evaluation et exécution des </a:t>
            </a:r>
            <a:r>
              <a:rPr lang="fr-FR" sz="2800" dirty="0" err="1"/>
              <a:t>checks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0595"/>
            <a:ext cx="5644725" cy="5198320"/>
          </a:xfrm>
          <a:solidFill>
            <a:srgbClr val="EAF4E4"/>
          </a:solidFill>
        </p:spPr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L’interface de configuration permet d’évaluer ou d’exécuter les </a:t>
            </a:r>
            <a:r>
              <a:rPr lang="fr-FR" dirty="0" err="1"/>
              <a:t>checks</a:t>
            </a:r>
            <a:r>
              <a:rPr lang="fr-FR" dirty="0"/>
              <a:t>.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Mais l’exécution des checks se fait sur le serveur hébergeant le </a:t>
            </a:r>
            <a:r>
              <a:rPr lang="fr-FR" dirty="0" err="1"/>
              <a:t>Synchronizer</a:t>
            </a:r>
            <a:r>
              <a:rPr lang="fr-FR" dirty="0"/>
              <a:t>.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Cela permet de vérifier le paramétrage des checks, mais pas la bonne exécution des checks sur les </a:t>
            </a:r>
            <a:r>
              <a:rPr lang="fr-FR" dirty="0" err="1"/>
              <a:t>Pollers</a:t>
            </a:r>
            <a:r>
              <a:rPr lang="fr-FR" dirty="0"/>
              <a:t> de destinations. </a:t>
            </a:r>
          </a:p>
          <a:p>
            <a:pPr lvl="2"/>
            <a:r>
              <a:rPr lang="fr-FR" dirty="0"/>
              <a:t>Est-ce que :</a:t>
            </a:r>
          </a:p>
          <a:p>
            <a:pPr lvl="3"/>
            <a:r>
              <a:rPr lang="fr-FR" dirty="0"/>
              <a:t>les scripts sont bien présents sur les </a:t>
            </a:r>
            <a:r>
              <a:rPr lang="fr-FR" dirty="0" err="1"/>
              <a:t>Pollers</a:t>
            </a:r>
            <a:r>
              <a:rPr lang="fr-FR" dirty="0"/>
              <a:t> de destinations?</a:t>
            </a:r>
          </a:p>
          <a:p>
            <a:pPr lvl="3"/>
            <a:r>
              <a:rPr lang="fr-FR" dirty="0"/>
              <a:t>les </a:t>
            </a:r>
            <a:r>
              <a:rPr lang="fr-FR" dirty="0" err="1"/>
              <a:t>Pollers</a:t>
            </a:r>
            <a:r>
              <a:rPr lang="fr-FR" dirty="0"/>
              <a:t> de destinations ont bien les autorisations pour se connecter aux machines monitorées?</a:t>
            </a:r>
          </a:p>
          <a:p>
            <a:pPr lvl="3"/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Ajout de la possibilité d’essayer le check en production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Un bouton supplémentaire dans l’onglet </a:t>
            </a:r>
            <a:r>
              <a:rPr lang="fr-FR" dirty="0" err="1"/>
              <a:t>checks</a:t>
            </a:r>
            <a:r>
              <a:rPr lang="fr-FR" dirty="0"/>
              <a:t> d’un hôte.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Pour évaluer le check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Pour exécuter sur le </a:t>
            </a:r>
            <a:r>
              <a:rPr lang="fr-FR" dirty="0" err="1"/>
              <a:t>Synchronizer</a:t>
            </a:r>
            <a:endParaRPr lang="fr-FR" dirty="0"/>
          </a:p>
          <a:p>
            <a:pPr lvl="2">
              <a:spcBef>
                <a:spcPts val="1200"/>
              </a:spcBef>
            </a:pPr>
            <a:r>
              <a:rPr lang="fr-FR" dirty="0"/>
              <a:t>Pour exécuter sur un Poller</a:t>
            </a:r>
          </a:p>
          <a:p>
            <a:pPr lvl="2">
              <a:spcBef>
                <a:spcPts val="1200"/>
              </a:spcBef>
            </a:pPr>
            <a:endParaRPr lang="fr-FR" dirty="0"/>
          </a:p>
          <a:p>
            <a:pPr lvl="1">
              <a:spcBef>
                <a:spcPts val="1200"/>
              </a:spcBef>
            </a:pPr>
            <a:endParaRPr lang="fr-FR" dirty="0"/>
          </a:p>
          <a:p>
            <a:pPr lvl="1">
              <a:spcBef>
                <a:spcPts val="1200"/>
              </a:spcBef>
            </a:pPr>
            <a:endParaRPr lang="fr-FR" dirty="0"/>
          </a:p>
          <a:p>
            <a:pPr lvl="1">
              <a:spcBef>
                <a:spcPts val="1200"/>
              </a:spcBef>
            </a:pPr>
            <a:endParaRPr lang="fr-FR" dirty="0"/>
          </a:p>
          <a:p>
            <a:pPr lvl="1">
              <a:spcBef>
                <a:spcPts val="1200"/>
              </a:spcBef>
            </a:pPr>
            <a:endParaRPr lang="fr-FR" dirty="0"/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155" y="4297506"/>
            <a:ext cx="5852597" cy="1780753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1582804" y="5551680"/>
            <a:ext cx="388168" cy="503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435" y="2825115"/>
            <a:ext cx="314325" cy="323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670" y="3200305"/>
            <a:ext cx="361950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380" y="3597805"/>
            <a:ext cx="342900" cy="361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lèche droite 39"/>
          <p:cNvSpPr/>
          <p:nvPr/>
        </p:nvSpPr>
        <p:spPr>
          <a:xfrm rot="13528999" flipH="1">
            <a:off x="9622061" y="4519133"/>
            <a:ext cx="2153218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40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39339" y="1360115"/>
            <a:ext cx="11484000" cy="5198800"/>
          </a:xfrm>
        </p:spPr>
        <p:txBody>
          <a:bodyPr numCol="2" spcCol="2880000"/>
          <a:lstStyle/>
          <a:p>
            <a:r>
              <a:rPr lang="fr-FR" dirty="0"/>
              <a:t>Organisation des Vues</a:t>
            </a:r>
          </a:p>
          <a:p>
            <a:pPr lvl="1"/>
            <a:r>
              <a:rPr lang="fr-FR" dirty="0"/>
              <a:t>Volet gauche </a:t>
            </a:r>
            <a:r>
              <a:rPr lang="fr-FR" b="1" dirty="0"/>
              <a:t>Favoris</a:t>
            </a:r>
            <a:r>
              <a:rPr lang="fr-FR" dirty="0"/>
              <a:t> regroupant toutes les vues</a:t>
            </a:r>
          </a:p>
          <a:p>
            <a:pPr lvl="1"/>
            <a:r>
              <a:rPr lang="fr-FR" dirty="0"/>
              <a:t>3 niveaux de visibilités (des sections comprenant des liens )</a:t>
            </a:r>
          </a:p>
          <a:p>
            <a:pPr lvl="2"/>
            <a:r>
              <a:rPr lang="fr-FR" dirty="0"/>
              <a:t>Tout le monde</a:t>
            </a:r>
          </a:p>
          <a:p>
            <a:pPr lvl="2"/>
            <a:r>
              <a:rPr lang="fr-FR" dirty="0"/>
              <a:t>Mes groupes</a:t>
            </a:r>
          </a:p>
          <a:p>
            <a:pPr lvl="3"/>
            <a:r>
              <a:rPr lang="fr-FR" dirty="0"/>
              <a:t>Ceux définis dans la configuration</a:t>
            </a:r>
          </a:p>
          <a:p>
            <a:pPr lvl="2"/>
            <a:r>
              <a:rPr lang="fr-FR" dirty="0"/>
              <a:t>Privé</a:t>
            </a:r>
          </a:p>
          <a:p>
            <a:pPr lvl="1"/>
            <a:r>
              <a:rPr lang="fr-FR" dirty="0"/>
              <a:t>Possibilités de rangement</a:t>
            </a:r>
          </a:p>
          <a:p>
            <a:pPr lvl="2"/>
            <a:r>
              <a:rPr lang="fr-FR" dirty="0"/>
              <a:t>Des répertoires ( 1 niveau )</a:t>
            </a:r>
          </a:p>
          <a:p>
            <a:pPr lvl="2"/>
            <a:r>
              <a:rPr lang="fr-FR" dirty="0"/>
              <a:t>Des séparateurs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Créer un nouveau favori</a:t>
            </a:r>
          </a:p>
          <a:p>
            <a:pPr lvl="1"/>
            <a:r>
              <a:rPr lang="fr-FR" dirty="0"/>
              <a:t> de n’importe quelle vue</a:t>
            </a:r>
          </a:p>
          <a:p>
            <a:pPr lvl="2"/>
            <a:r>
              <a:rPr lang="fr-FR" dirty="0"/>
              <a:t>Existante</a:t>
            </a:r>
          </a:p>
          <a:p>
            <a:pPr lvl="2"/>
            <a:r>
              <a:rPr lang="fr-FR" dirty="0"/>
              <a:t>Nouvelle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Via le bouton « Ajouter aux favoris »</a:t>
            </a:r>
          </a:p>
          <a:p>
            <a:pPr lvl="2"/>
            <a:r>
              <a:rPr lang="fr-FR" dirty="0"/>
              <a:t>Nom</a:t>
            </a:r>
          </a:p>
          <a:p>
            <a:pPr lvl="2"/>
            <a:r>
              <a:rPr lang="fr-FR" dirty="0"/>
              <a:t>Dans le dossier de destination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Multi-vues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030" y="4510061"/>
            <a:ext cx="1623201" cy="2217612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7" y="4963561"/>
            <a:ext cx="2228408" cy="1757813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11" y="1191357"/>
            <a:ext cx="2677814" cy="4717074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Flèche vers le bas 15"/>
          <p:cNvSpPr/>
          <p:nvPr/>
        </p:nvSpPr>
        <p:spPr>
          <a:xfrm rot="17123476">
            <a:off x="4264139" y="4196309"/>
            <a:ext cx="99060" cy="828000"/>
          </a:xfrm>
          <a:prstGeom prst="downArrow">
            <a:avLst>
              <a:gd name="adj1" fmla="val 31699"/>
              <a:gd name="adj2" fmla="val 112771"/>
            </a:avLst>
          </a:prstGeom>
          <a:solidFill>
            <a:schemeClr val="accent2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  <a:tailEnd type="triangle"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lèche vers le bas 16"/>
          <p:cNvSpPr/>
          <p:nvPr/>
        </p:nvSpPr>
        <p:spPr>
          <a:xfrm rot="18357071">
            <a:off x="4184237" y="4550238"/>
            <a:ext cx="97443" cy="1476000"/>
          </a:xfrm>
          <a:prstGeom prst="downArrow">
            <a:avLst>
              <a:gd name="adj1" fmla="val 31699"/>
              <a:gd name="adj2" fmla="val 112771"/>
            </a:avLst>
          </a:prstGeom>
          <a:solidFill>
            <a:schemeClr val="accent2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  <a:tailEnd type="triangle"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619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40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Exécution sur le </a:t>
            </a:r>
            <a:r>
              <a:rPr lang="fr-FR" dirty="0" err="1"/>
              <a:t>Synchronizer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Exécution sur un Poller</a:t>
            </a:r>
          </a:p>
          <a:p>
            <a:pPr lvl="1"/>
            <a:r>
              <a:rPr lang="fr-FR" dirty="0"/>
              <a:t>Le Check est directement envoyé sur un des </a:t>
            </a:r>
            <a:r>
              <a:rPr lang="fr-FR" dirty="0" err="1"/>
              <a:t>Pollers</a:t>
            </a:r>
            <a:r>
              <a:rPr lang="fr-FR" dirty="0"/>
              <a:t> éligibles à l’exécution</a:t>
            </a:r>
          </a:p>
          <a:p>
            <a:pPr lvl="1"/>
            <a:r>
              <a:rPr lang="fr-FR" dirty="0"/>
              <a:t>Un message d’erreur adéquat sera affiché : </a:t>
            </a:r>
          </a:p>
          <a:p>
            <a:pPr lvl="2"/>
            <a:r>
              <a:rPr lang="fr-FR" dirty="0"/>
              <a:t>Si aucun Poller n’est éligible</a:t>
            </a:r>
          </a:p>
          <a:p>
            <a:pPr lvl="2"/>
            <a:r>
              <a:rPr lang="fr-FR" dirty="0"/>
              <a:t>Si le script accroché au check n’est pas disponible sur le Poller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400" kern="1200" dirty="0">
                <a:solidFill>
                  <a:schemeClr val="bg1"/>
                </a:solidFill>
                <a:latin typeface="Arial" pitchFamily="18"/>
                <a:ea typeface="+mn-ea"/>
                <a:cs typeface="Tahoma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339340" y="97494"/>
            <a:ext cx="4088154" cy="824889"/>
          </a:xfrm>
          <a:prstGeom prst="roundRect">
            <a:avLst>
              <a:gd name="adj" fmla="val 6209"/>
            </a:avLst>
          </a:prstGeom>
          <a:solidFill>
            <a:schemeClr val="lt1"/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600" kern="1200" dirty="0">
                <a:solidFill>
                  <a:schemeClr val="accent1">
                    <a:lumMod val="75000"/>
                  </a:schemeClr>
                </a:solidFill>
                <a:latin typeface="Arial" pitchFamily="18"/>
                <a:ea typeface="+mn-ea"/>
                <a:cs typeface="Tahoma" pitchFamily="2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Evaluation et exécution des </a:t>
            </a:r>
            <a:r>
              <a:rPr lang="fr-FR" sz="2800" dirty="0" err="1"/>
              <a:t>checks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25" y="4181266"/>
            <a:ext cx="5739744" cy="2357329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23" y="1235843"/>
            <a:ext cx="5750846" cy="2357329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Flèche droite 39"/>
          <p:cNvSpPr/>
          <p:nvPr/>
        </p:nvSpPr>
        <p:spPr>
          <a:xfrm rot="11926292" flipH="1">
            <a:off x="4372532" y="2218914"/>
            <a:ext cx="3931058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" name="Flèche droite 39"/>
          <p:cNvSpPr/>
          <p:nvPr/>
        </p:nvSpPr>
        <p:spPr>
          <a:xfrm rot="12351133" flipH="1">
            <a:off x="5229759" y="5239292"/>
            <a:ext cx="2782323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659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41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Clusters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0595"/>
            <a:ext cx="5644725" cy="2896445"/>
          </a:xfrm>
        </p:spPr>
        <p:txBody>
          <a:bodyPr/>
          <a:lstStyle/>
          <a:p>
            <a:r>
              <a:rPr lang="fr-FR" dirty="0"/>
              <a:t>L’ancienne syntaxe ne permettait pas la définition d’ensemble</a:t>
            </a:r>
          </a:p>
          <a:p>
            <a:pPr lvl="1"/>
            <a:r>
              <a:rPr lang="fr-FR" dirty="0"/>
              <a:t>Avoir les machines qui correspondaient à 2 flags étaient pas possible</a:t>
            </a:r>
          </a:p>
          <a:p>
            <a:pPr lvl="1"/>
            <a:r>
              <a:rPr lang="fr-FR" dirty="0"/>
              <a:t>EX: n’importe quel machines http et </a:t>
            </a:r>
            <a:r>
              <a:rPr lang="fr-FR" dirty="0" err="1"/>
              <a:t>windows</a:t>
            </a:r>
            <a:endParaRPr lang="fr-FR" dirty="0"/>
          </a:p>
          <a:p>
            <a:pPr lvl="2"/>
            <a:r>
              <a:rPr lang="fr-FR" dirty="0"/>
              <a:t>Ancienne syntaxe: </a:t>
            </a:r>
          </a:p>
          <a:p>
            <a:pPr lvl="3"/>
            <a:r>
              <a:rPr lang="fr-FR" dirty="0"/>
              <a:t>t:http &amp; t:windows</a:t>
            </a:r>
          </a:p>
          <a:p>
            <a:pPr lvl="3"/>
            <a:r>
              <a:rPr lang="fr-FR" dirty="0"/>
              <a:t>Cela correspond à tous les équipements </a:t>
            </a:r>
            <a:r>
              <a:rPr lang="fr-FR" b="1" dirty="0"/>
              <a:t>http</a:t>
            </a:r>
            <a:r>
              <a:rPr lang="fr-FR" dirty="0"/>
              <a:t> et toutes les machine </a:t>
            </a:r>
            <a:r>
              <a:rPr lang="fr-FR" b="1" dirty="0"/>
              <a:t>linux</a:t>
            </a:r>
            <a:r>
              <a:rPr lang="fr-FR" dirty="0"/>
              <a:t>, mais pas la aux machines qui sont a la fois et linux et http.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fr-FR" dirty="0"/>
              <a:t>Pour plus de clarté</a:t>
            </a:r>
          </a:p>
          <a:p>
            <a:pPr lvl="2"/>
            <a:r>
              <a:rPr lang="fr-FR" dirty="0"/>
              <a:t>les operateurs d’union, intersection et exclusion sont différent entre ensemble et calcul d’état:</a:t>
            </a:r>
          </a:p>
          <a:p>
            <a:pPr lvl="3"/>
            <a:r>
              <a:rPr lang="fr-FR" dirty="0"/>
              <a:t>&lt;or&gt; 	=&gt; Union</a:t>
            </a:r>
          </a:p>
          <a:p>
            <a:pPr lvl="3"/>
            <a:r>
              <a:rPr lang="fr-FR" dirty="0"/>
              <a:t>&lt;and&gt;	=&gt; Intersection</a:t>
            </a:r>
          </a:p>
          <a:p>
            <a:pPr lvl="3"/>
            <a:r>
              <a:rPr lang="fr-FR" dirty="0"/>
              <a:t>&lt;and not&gt; 	=&gt; Exclusion</a:t>
            </a:r>
          </a:p>
          <a:p>
            <a:pPr lvl="5"/>
            <a:endParaRPr lang="fr-FR" sz="400" dirty="0"/>
          </a:p>
          <a:p>
            <a:pPr lvl="1"/>
            <a:r>
              <a:rPr lang="fr-FR" dirty="0"/>
              <a:t>Ex: Toutes les machines linux et qui sont serveur web par exemple</a:t>
            </a:r>
          </a:p>
          <a:p>
            <a:pPr lvl="2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t:linux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&lt;and&gt; t:http]</a:t>
            </a:r>
            <a:endParaRPr lang="fr-FR" dirty="0"/>
          </a:p>
          <a:p>
            <a:pPr lvl="5"/>
            <a:endParaRPr lang="fr-FR" sz="400" dirty="0"/>
          </a:p>
          <a:p>
            <a:pPr lvl="1"/>
            <a:r>
              <a:rPr lang="fr-FR" dirty="0"/>
              <a:t>Les ensembles peuvent être imbriqués</a:t>
            </a:r>
          </a:p>
          <a:p>
            <a:pPr lvl="2"/>
            <a:r>
              <a:rPr lang="fr-FR" dirty="0"/>
              <a:t>[</a:t>
            </a:r>
            <a:r>
              <a:rPr lang="fr-FR" dirty="0" err="1"/>
              <a:t>t:bordeaux</a:t>
            </a:r>
            <a:r>
              <a:rPr lang="fr-FR" dirty="0"/>
              <a:t> &lt;and not&gt;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t:linux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&lt;and&gt; t:http]</a:t>
            </a:r>
            <a:r>
              <a:rPr lang="fr-FR" dirty="0"/>
              <a:t>]</a:t>
            </a:r>
          </a:p>
          <a:p>
            <a:pPr lvl="3"/>
            <a:r>
              <a:rPr lang="fr-FR" dirty="0"/>
              <a:t>Tous les équipements de bordeaux en excluant les machines linux qui sont serveur http.</a:t>
            </a:r>
          </a:p>
          <a:p>
            <a:pPr lvl="5"/>
            <a:endParaRPr lang="fr-FR" sz="400" dirty="0"/>
          </a:p>
          <a:p>
            <a:pPr lvl="1"/>
            <a:r>
              <a:rPr lang="fr-FR" dirty="0"/>
              <a:t>Les ensembles peuvent être combinés avec les operateur d’états &amp; - | -  !  -  </a:t>
            </a:r>
            <a:r>
              <a:rPr lang="fr-FR" dirty="0" err="1"/>
              <a:t>Xof</a:t>
            </a:r>
            <a:r>
              <a:rPr lang="fr-FR" dirty="0"/>
              <a:t>  -  </a:t>
            </a:r>
            <a:r>
              <a:rPr lang="fr-FR" dirty="0" err="1"/>
              <a:t>X,Y,Zof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( </a:t>
            </a:r>
            <a:r>
              <a:rPr lang="fr-FR" dirty="0">
                <a:solidFill>
                  <a:srgbClr val="002060"/>
                </a:solidFill>
              </a:rPr>
              <a:t>90%of:</a:t>
            </a:r>
            <a:r>
              <a:rPr lang="fr-FR" dirty="0"/>
              <a:t>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[ t:bordeaux &lt;and&gt; t:http]</a:t>
            </a:r>
            <a:r>
              <a:rPr lang="fr-FR" dirty="0"/>
              <a:t> ) &amp;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[ t:paris &lt;and&gt; t:http]</a:t>
            </a:r>
          </a:p>
          <a:p>
            <a:pPr lvl="2"/>
            <a:r>
              <a:rPr lang="fr-FR" dirty="0"/>
              <a:t>Les parenthèses ( … ) servent de délimiteur d’états.</a:t>
            </a:r>
          </a:p>
          <a:p>
            <a:pPr lvl="2"/>
            <a:endParaRPr lang="fr-FR" dirty="0">
              <a:solidFill>
                <a:srgbClr val="002060"/>
              </a:solidFill>
            </a:endParaRPr>
          </a:p>
          <a:p>
            <a:pPr lvl="2"/>
            <a:endParaRPr lang="fr-FR" dirty="0"/>
          </a:p>
        </p:txBody>
      </p:sp>
      <p:sp>
        <p:nvSpPr>
          <p:cNvPr id="8" name="Espace réservé du texte 6"/>
          <p:cNvSpPr txBox="1">
            <a:spLocks/>
          </p:cNvSpPr>
          <p:nvPr/>
        </p:nvSpPr>
        <p:spPr>
          <a:xfrm>
            <a:off x="339340" y="4459395"/>
            <a:ext cx="5644725" cy="2099520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 "/>
              <a:defRPr sz="24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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Solution</a:t>
            </a:r>
          </a:p>
          <a:p>
            <a:pPr lvl="1"/>
            <a:r>
              <a:rPr lang="fr-FR" dirty="0"/>
              <a:t>Ajout d’une syntaxe plus complète de définition d’ensemble</a:t>
            </a:r>
          </a:p>
          <a:p>
            <a:pPr lvl="1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fr-FR" dirty="0"/>
              <a:t> et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fr-FR" dirty="0"/>
              <a:t> permet de délimiter la définition d’un ensemble</a:t>
            </a:r>
          </a:p>
          <a:p>
            <a:pPr lvl="2"/>
            <a:r>
              <a:rPr lang="fr-FR" dirty="0"/>
              <a:t>[ </a:t>
            </a:r>
            <a:r>
              <a:rPr lang="fr-FR" i="1" dirty="0"/>
              <a:t>définition de l’ensemble </a:t>
            </a:r>
            <a:r>
              <a:rPr lang="fr-FR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15532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8"/>
          <p:cNvSpPr txBox="1">
            <a:spLocks/>
          </p:cNvSpPr>
          <p:nvPr/>
        </p:nvSpPr>
        <p:spPr>
          <a:xfrm>
            <a:off x="339339" y="3332480"/>
            <a:ext cx="5644725" cy="3226435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 "/>
              <a:defRPr sz="24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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« duplicate for </a:t>
            </a:r>
            <a:r>
              <a:rPr lang="fr-FR" dirty="0" err="1"/>
              <a:t>each</a:t>
            </a:r>
            <a:r>
              <a:rPr lang="fr-FR" dirty="0"/>
              <a:t> » sont définissables via l’interface</a:t>
            </a:r>
          </a:p>
          <a:p>
            <a:pPr lvl="1"/>
            <a:r>
              <a:rPr lang="fr-FR" dirty="0"/>
              <a:t>La définition est interactive : </a:t>
            </a:r>
          </a:p>
          <a:p>
            <a:pPr lvl="2"/>
            <a:r>
              <a:rPr lang="fr-FR" dirty="0"/>
              <a:t>Les </a:t>
            </a:r>
            <a:r>
              <a:rPr lang="fr-FR" dirty="0" err="1"/>
              <a:t>checks</a:t>
            </a:r>
            <a:r>
              <a:rPr lang="fr-FR" dirty="0"/>
              <a:t> apparaissent au cours de l’édition</a:t>
            </a:r>
          </a:p>
          <a:p>
            <a:pPr lvl="2"/>
            <a:r>
              <a:rPr lang="fr-FR" dirty="0"/>
              <a:t>Les </a:t>
            </a:r>
            <a:r>
              <a:rPr lang="fr-FR" dirty="0" err="1"/>
              <a:t>checks</a:t>
            </a:r>
            <a:r>
              <a:rPr lang="fr-FR" dirty="0"/>
              <a:t> sont testables directement dans l’onglet 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42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Duplicate for </a:t>
            </a:r>
            <a:r>
              <a:rPr lang="fr-FR" dirty="0" err="1"/>
              <a:t>Each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0595"/>
            <a:ext cx="5644725" cy="1646766"/>
          </a:xfrm>
          <a:solidFill>
            <a:srgbClr val="EAF4E4"/>
          </a:solidFill>
        </p:spPr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Définir des « duplicate for </a:t>
            </a:r>
            <a:r>
              <a:rPr lang="fr-FR" dirty="0" err="1"/>
              <a:t>Each</a:t>
            </a:r>
            <a:r>
              <a:rPr lang="fr-FR" dirty="0"/>
              <a:t> » est très compliqué par fichier</a:t>
            </a:r>
          </a:p>
          <a:p>
            <a:pPr lvl="1"/>
            <a:r>
              <a:rPr lang="fr-FR" dirty="0"/>
              <a:t>Impossible de voir les </a:t>
            </a:r>
            <a:r>
              <a:rPr lang="fr-FR" dirty="0" err="1"/>
              <a:t>checks</a:t>
            </a:r>
            <a:r>
              <a:rPr lang="fr-FR" dirty="0"/>
              <a:t> générés par la fonctionnalité sans pousser en production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dirty="0"/>
              <a:t>Rappel du principe du « duplicate for </a:t>
            </a:r>
            <a:r>
              <a:rPr lang="fr-FR" dirty="0" err="1"/>
              <a:t>Each</a:t>
            </a:r>
            <a:r>
              <a:rPr lang="fr-FR" dirty="0"/>
              <a:t> »</a:t>
            </a:r>
          </a:p>
          <a:p>
            <a:pPr lvl="1"/>
            <a:r>
              <a:rPr lang="fr-FR" dirty="0"/>
              <a:t>Définition</a:t>
            </a:r>
          </a:p>
          <a:p>
            <a:pPr lvl="2"/>
            <a:r>
              <a:rPr lang="fr-FR" dirty="0"/>
              <a:t>Création d’un check « Générique »,</a:t>
            </a:r>
          </a:p>
          <a:p>
            <a:pPr lvl="2"/>
            <a:r>
              <a:rPr lang="fr-FR" dirty="0"/>
              <a:t>qui sera dupliqué plusieurs fois sur un hôte</a:t>
            </a:r>
          </a:p>
          <a:p>
            <a:pPr lvl="2"/>
            <a:r>
              <a:rPr lang="fr-FR" dirty="0"/>
              <a:t>En utilisant les valeurs fournies dans une donnée de l’hôte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L’interface est dynamique</a:t>
            </a:r>
          </a:p>
          <a:p>
            <a:pPr lvl="2"/>
            <a:r>
              <a:rPr lang="fr-FR" dirty="0"/>
              <a:t>Chaque check « duplicate for </a:t>
            </a:r>
            <a:r>
              <a:rPr lang="fr-FR" dirty="0" err="1"/>
              <a:t>each</a:t>
            </a:r>
            <a:r>
              <a:rPr lang="fr-FR" dirty="0"/>
              <a:t> » sera dupliqué dynamiquement si on rajoute une valeur à une donnée</a:t>
            </a:r>
          </a:p>
          <a:p>
            <a:pPr lvl="2"/>
            <a:r>
              <a:rPr lang="fr-FR" dirty="0"/>
              <a:t>Si des erreurs sont faites (syntaxe, oubli), l’utilisateur en sera informé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332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Ex: Vérifier plusieurs bases de données sur le même hôte :</a:t>
            </a:r>
          </a:p>
          <a:p>
            <a:pPr lvl="1"/>
            <a:r>
              <a:rPr lang="fr-FR" dirty="0"/>
              <a:t>Création du Check</a:t>
            </a:r>
          </a:p>
          <a:p>
            <a:pPr lvl="2"/>
            <a:r>
              <a:rPr lang="fr-FR" dirty="0"/>
              <a:t>Le nom doit contenir $KEY$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Choisir le Nom de la Donnée utilisée pour le « Duplicate for </a:t>
            </a:r>
            <a:r>
              <a:rPr lang="fr-FR" dirty="0" err="1"/>
              <a:t>Each</a:t>
            </a:r>
            <a:r>
              <a:rPr lang="fr-FR" dirty="0"/>
              <a:t> »</a:t>
            </a:r>
          </a:p>
          <a:p>
            <a:pPr lvl="2"/>
            <a:r>
              <a:rPr lang="fr-FR" dirty="0"/>
              <a:t>Ex: DATABASE</a:t>
            </a:r>
          </a:p>
          <a:p>
            <a:pPr lvl="3"/>
            <a:r>
              <a:rPr lang="fr-FR" dirty="0"/>
              <a:t>L’hôte devra contenir la donnée en question</a:t>
            </a:r>
          </a:p>
          <a:p>
            <a:pPr lvl="3"/>
            <a:r>
              <a:rPr lang="fr-FR" dirty="0"/>
              <a:t>Ainsi, sur l’hôte, la donnée DATABASE pourra contenir la liste des bases de donnés </a:t>
            </a:r>
          </a:p>
          <a:p>
            <a:pPr lvl="4"/>
            <a:r>
              <a:rPr lang="fr-FR" dirty="0"/>
              <a:t>Ex DATABASE =&gt; DB1,DB2,DB3</a:t>
            </a:r>
          </a:p>
          <a:p>
            <a:pPr lvl="5"/>
            <a:endParaRPr lang="fr-FR" dirty="0"/>
          </a:p>
          <a:p>
            <a:pPr lvl="2"/>
            <a:r>
              <a:rPr lang="fr-FR" dirty="0"/>
              <a:t>Arguments par défaut</a:t>
            </a:r>
          </a:p>
          <a:p>
            <a:pPr lvl="3"/>
            <a:r>
              <a:rPr lang="fr-FR" dirty="0"/>
              <a:t>Syntaxe : chaque valeur entourée de "</a:t>
            </a:r>
            <a:r>
              <a:rPr lang="fr-FR" b="1" dirty="0"/>
              <a:t>$(</a:t>
            </a:r>
            <a:r>
              <a:rPr lang="fr-FR" dirty="0"/>
              <a:t>" et "</a:t>
            </a:r>
            <a:r>
              <a:rPr lang="fr-FR" b="1" dirty="0"/>
              <a:t>)$</a:t>
            </a:r>
            <a:r>
              <a:rPr lang="fr-FR" dirty="0"/>
              <a:t>"</a:t>
            </a:r>
          </a:p>
          <a:p>
            <a:pPr lvl="3"/>
            <a:r>
              <a:rPr lang="fr-FR" dirty="0"/>
              <a:t>Chaque donnée de DATABASE peut avoir par exemple 2 paramètres par défaut comme :</a:t>
            </a:r>
          </a:p>
          <a:p>
            <a:pPr lvl="4"/>
            <a:r>
              <a:rPr lang="fr-FR" dirty="0"/>
              <a:t>le port sur lequel contacter la base =&gt; 1520</a:t>
            </a:r>
          </a:p>
          <a:p>
            <a:pPr lvl="4"/>
            <a:r>
              <a:rPr lang="fr-FR" dirty="0"/>
              <a:t>Le timeout de la connexion              =&gt; 100 secondes</a:t>
            </a:r>
          </a:p>
          <a:p>
            <a:pPr lvl="3"/>
            <a:r>
              <a:rPr lang="fr-FR" dirty="0"/>
              <a:t>Cela donne: $(1520)$$(100)$</a:t>
            </a:r>
          </a:p>
          <a:p>
            <a:pPr lvl="3"/>
            <a:endParaRPr lang="fr-FR" dirty="0"/>
          </a:p>
          <a:p>
            <a:pPr lvl="1"/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509" y="3162215"/>
            <a:ext cx="5606020" cy="3391194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43</a:t>
            </a:fld>
            <a:endParaRPr lang="fr-FR" dirty="0"/>
          </a:p>
        </p:txBody>
      </p:sp>
      <p:sp>
        <p:nvSpPr>
          <p:cNvPr id="7" name="Espace réservé du contenu 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400" kern="1200" dirty="0">
                <a:solidFill>
                  <a:schemeClr val="bg1"/>
                </a:solidFill>
                <a:latin typeface="Arial" pitchFamily="18"/>
                <a:ea typeface="+mn-ea"/>
                <a:cs typeface="Tahoma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Duplicate for </a:t>
            </a:r>
            <a:r>
              <a:rPr lang="fr-FR" dirty="0" err="1"/>
              <a:t>Each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05" y="1983116"/>
            <a:ext cx="5587624" cy="754076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lèche droite 39"/>
          <p:cNvSpPr/>
          <p:nvPr/>
        </p:nvSpPr>
        <p:spPr>
          <a:xfrm rot="14098226" flipH="1">
            <a:off x="5621824" y="5329779"/>
            <a:ext cx="1691840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Flèche droite 39"/>
          <p:cNvSpPr/>
          <p:nvPr/>
        </p:nvSpPr>
        <p:spPr>
          <a:xfrm rot="10986772" flipH="1">
            <a:off x="5349101" y="6296093"/>
            <a:ext cx="1587923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12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44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fr-FR" dirty="0"/>
              <a:t>Définition de la Commande accrochée au check</a:t>
            </a:r>
          </a:p>
          <a:p>
            <a:pPr lvl="2"/>
            <a:r>
              <a:rPr lang="fr-FR" dirty="0"/>
              <a:t>Choisir la commande</a:t>
            </a:r>
          </a:p>
          <a:p>
            <a:pPr lvl="3"/>
            <a:r>
              <a:rPr lang="fr-FR" dirty="0"/>
              <a:t>Dans notre cas, cmd-check-</a:t>
            </a:r>
            <a:r>
              <a:rPr lang="fr-FR" dirty="0" err="1"/>
              <a:t>coherence</a:t>
            </a:r>
            <a:r>
              <a:rPr lang="fr-FR" dirty="0"/>
              <a:t>-DB que nous aurions préalablement créé.</a:t>
            </a:r>
          </a:p>
          <a:p>
            <a:pPr lvl="5"/>
            <a:endParaRPr lang="fr-FR" dirty="0"/>
          </a:p>
          <a:p>
            <a:pPr lvl="2"/>
            <a:r>
              <a:rPr lang="fr-FR" dirty="0"/>
              <a:t>Ajouter ( si nécessaire ) des arguments</a:t>
            </a:r>
          </a:p>
          <a:p>
            <a:pPr lvl="3"/>
            <a:r>
              <a:rPr lang="fr-FR" dirty="0"/>
              <a:t>Dans notre exemple, plaçons 3 valeurs :</a:t>
            </a:r>
          </a:p>
          <a:p>
            <a:pPr lvl="4"/>
            <a:r>
              <a:rPr lang="fr-FR" dirty="0"/>
              <a:t>Des paramètres du "</a:t>
            </a:r>
            <a:r>
              <a:rPr lang="fr-FR" b="1" dirty="0"/>
              <a:t>duplicate for </a:t>
            </a:r>
            <a:r>
              <a:rPr lang="fr-FR" b="1" dirty="0" err="1"/>
              <a:t>Each</a:t>
            </a:r>
            <a:r>
              <a:rPr lang="fr-FR" dirty="0"/>
              <a:t>"</a:t>
            </a:r>
          </a:p>
          <a:p>
            <a:pPr lvl="4"/>
            <a:r>
              <a:rPr lang="fr-FR" dirty="0"/>
              <a:t>Texte fixe =&gt; Ex: --timeout 100</a:t>
            </a:r>
          </a:p>
          <a:p>
            <a:pPr lvl="3"/>
            <a:r>
              <a:rPr lang="fr-FR" dirty="0"/>
              <a:t>Syntaxe: Paramètres séparés par !</a:t>
            </a:r>
          </a:p>
          <a:p>
            <a:pPr lvl="4"/>
            <a:r>
              <a:rPr lang="fr-FR" dirty="0"/>
              <a:t>Ex: $VALUE1$!VALUE2$! --timeout</a:t>
            </a:r>
          </a:p>
          <a:p>
            <a:pPr lvl="3"/>
            <a:r>
              <a:rPr lang="fr-FR" dirty="0"/>
              <a:t>La commande recevra donc 3 arguments :</a:t>
            </a:r>
          </a:p>
          <a:p>
            <a:pPr lvl="4"/>
            <a:r>
              <a:rPr lang="fr-FR" dirty="0"/>
              <a:t>ARG1 : contenu de $VALUE1$</a:t>
            </a:r>
          </a:p>
          <a:p>
            <a:pPr lvl="4"/>
            <a:r>
              <a:rPr lang="fr-FR" dirty="0"/>
              <a:t>ARG2 : contenu de $VALUE2$</a:t>
            </a:r>
          </a:p>
          <a:p>
            <a:pPr lvl="4"/>
            <a:r>
              <a:rPr lang="fr-FR" dirty="0"/>
              <a:t>ARG3 : --timeout</a:t>
            </a:r>
          </a:p>
          <a:p>
            <a:pPr marL="2286000" lvl="5" indent="0">
              <a:buNone/>
            </a:pPr>
            <a:endParaRPr lang="fr-FR" dirty="0"/>
          </a:p>
          <a:p>
            <a:pPr lvl="1"/>
            <a:r>
              <a:rPr lang="fr-FR" dirty="0"/>
              <a:t>Dans la commande cmd-check-</a:t>
            </a:r>
            <a:r>
              <a:rPr lang="fr-FR" dirty="0" err="1"/>
              <a:t>coherence</a:t>
            </a:r>
            <a:r>
              <a:rPr lang="fr-FR" dirty="0"/>
              <a:t>-DB, on peut utiliser les 3 ARGS :</a:t>
            </a:r>
          </a:p>
          <a:p>
            <a:pPr lvl="2"/>
            <a:r>
              <a:rPr lang="fr-FR" dirty="0"/>
              <a:t>Ex: $NAGIOSPLUGINS$/script-check-</a:t>
            </a:r>
            <a:r>
              <a:rPr lang="fr-FR" dirty="0" err="1"/>
              <a:t>coherence</a:t>
            </a:r>
            <a:r>
              <a:rPr lang="fr-FR" dirty="0"/>
              <a:t>-DB $ARG1 $ARG3$ $ARG2$</a:t>
            </a:r>
          </a:p>
          <a:p>
            <a:pPr lvl="2"/>
            <a:r>
              <a:rPr lang="fr-FR" dirty="0" err="1"/>
              <a:t>Lkjdjffd</a:t>
            </a:r>
            <a:endParaRPr lang="fr-FR" dirty="0"/>
          </a:p>
          <a:p>
            <a:pPr lvl="2"/>
            <a:endParaRPr lang="fr-FR" dirty="0"/>
          </a:p>
        </p:txBody>
      </p:sp>
      <p:sp>
        <p:nvSpPr>
          <p:cNvPr id="7" name="Espace réservé du contenu 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400" kern="1200" dirty="0">
                <a:solidFill>
                  <a:schemeClr val="bg1"/>
                </a:solidFill>
                <a:latin typeface="Arial" pitchFamily="18"/>
                <a:ea typeface="+mn-ea"/>
                <a:cs typeface="Tahoma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Duplicate for </a:t>
            </a:r>
            <a:r>
              <a:rPr lang="fr-FR" dirty="0" err="1"/>
              <a:t>Each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97" y="1334934"/>
            <a:ext cx="5625998" cy="3672200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lèche droite 39"/>
          <p:cNvSpPr/>
          <p:nvPr/>
        </p:nvSpPr>
        <p:spPr>
          <a:xfrm rot="11010787" flipH="1">
            <a:off x="6052413" y="2309869"/>
            <a:ext cx="3062528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Flèche droite 39"/>
          <p:cNvSpPr/>
          <p:nvPr/>
        </p:nvSpPr>
        <p:spPr>
          <a:xfrm rot="10150099" flipH="1">
            <a:off x="6065243" y="2954199"/>
            <a:ext cx="3062527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97" y="5484793"/>
            <a:ext cx="5625998" cy="1054393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907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45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fr-FR" dirty="0"/>
              <a:t>Accrocher le check sur l’hôte voulu</a:t>
            </a:r>
          </a:p>
          <a:p>
            <a:pPr lvl="2"/>
            <a:r>
              <a:rPr lang="fr-FR" dirty="0"/>
              <a:t>Ex: HUB-DATABASE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Remplir sur l’hôte, la donnée utilisée par le « Duplicate for </a:t>
            </a:r>
            <a:r>
              <a:rPr lang="fr-FR" dirty="0" err="1"/>
              <a:t>Each</a:t>
            </a:r>
            <a:r>
              <a:rPr lang="fr-FR" dirty="0"/>
              <a:t> » du check</a:t>
            </a:r>
          </a:p>
          <a:p>
            <a:pPr lvl="2"/>
            <a:r>
              <a:rPr lang="fr-FR" dirty="0"/>
              <a:t>Si un check utilise un « duplicate for </a:t>
            </a:r>
            <a:r>
              <a:rPr lang="fr-FR" dirty="0" err="1"/>
              <a:t>Each</a:t>
            </a:r>
            <a:r>
              <a:rPr lang="fr-FR" dirty="0"/>
              <a:t> », une catégorie « Duplicate for </a:t>
            </a:r>
            <a:r>
              <a:rPr lang="fr-FR" dirty="0" err="1"/>
              <a:t>Each</a:t>
            </a:r>
            <a:r>
              <a:rPr lang="fr-FR" dirty="0"/>
              <a:t> » est ajoutée dans l’onglet Données de l’hôte.</a:t>
            </a:r>
          </a:p>
          <a:p>
            <a:pPr lvl="4"/>
            <a:endParaRPr lang="fr-FR" dirty="0"/>
          </a:p>
          <a:p>
            <a:pPr lvl="2"/>
            <a:r>
              <a:rPr lang="fr-FR" dirty="0"/>
              <a:t>Dans notre cas, il faut remplir la donnée DATABASE</a:t>
            </a:r>
          </a:p>
          <a:p>
            <a:pPr lvl="3"/>
            <a:r>
              <a:rPr lang="fr-FR" dirty="0"/>
              <a:t>Ex:  DB1, DB2, DB3</a:t>
            </a:r>
          </a:p>
          <a:p>
            <a:pPr lvl="4"/>
            <a:endParaRPr lang="fr-FR" dirty="0"/>
          </a:p>
          <a:p>
            <a:pPr lvl="2"/>
            <a:r>
              <a:rPr lang="fr-FR" dirty="0"/>
              <a:t>En dessous, sont listés les checks utilisant cette donnée.</a:t>
            </a:r>
          </a:p>
          <a:p>
            <a:pPr lvl="3"/>
            <a:endParaRPr lang="fr-FR" dirty="0"/>
          </a:p>
        </p:txBody>
      </p:sp>
      <p:sp>
        <p:nvSpPr>
          <p:cNvPr id="7" name="Espace réservé du contenu 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400" kern="1200" dirty="0">
                <a:solidFill>
                  <a:schemeClr val="bg1"/>
                </a:solidFill>
                <a:latin typeface="Arial" pitchFamily="18"/>
                <a:ea typeface="+mn-ea"/>
                <a:cs typeface="Tahoma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Duplicate for </a:t>
            </a:r>
            <a:r>
              <a:rPr lang="fr-FR" dirty="0" err="1"/>
              <a:t>Each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22" y="1360115"/>
            <a:ext cx="4587638" cy="1699407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122" y="3443619"/>
            <a:ext cx="5552838" cy="1821126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lèche droite 39"/>
          <p:cNvSpPr/>
          <p:nvPr/>
        </p:nvSpPr>
        <p:spPr>
          <a:xfrm rot="10800000" flipH="1">
            <a:off x="6088534" y="4417971"/>
            <a:ext cx="1092793" cy="182817"/>
          </a:xfrm>
          <a:prstGeom prst="rightArrow">
            <a:avLst>
              <a:gd name="adj1" fmla="val 2790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Flèche droite 39"/>
          <p:cNvSpPr/>
          <p:nvPr/>
        </p:nvSpPr>
        <p:spPr>
          <a:xfrm rot="9030849" flipH="1">
            <a:off x="5996392" y="5356616"/>
            <a:ext cx="2117487" cy="182817"/>
          </a:xfrm>
          <a:prstGeom prst="rightArrow">
            <a:avLst>
              <a:gd name="adj1" fmla="val 27901"/>
              <a:gd name="adj2" fmla="val 119703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Flèche droite 39"/>
          <p:cNvSpPr/>
          <p:nvPr/>
        </p:nvSpPr>
        <p:spPr>
          <a:xfrm rot="9900885" flipH="1">
            <a:off x="6040805" y="4827567"/>
            <a:ext cx="1956203" cy="182817"/>
          </a:xfrm>
          <a:prstGeom prst="rightArrow">
            <a:avLst>
              <a:gd name="adj1" fmla="val 27901"/>
              <a:gd name="adj2" fmla="val 124888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241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46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fr-FR" dirty="0"/>
              <a:t>Dans l’onglet Checks, sont affichés les checks générés automatiquement</a:t>
            </a:r>
          </a:p>
          <a:p>
            <a:pPr lvl="2"/>
            <a:r>
              <a:rPr lang="fr-FR" dirty="0"/>
              <a:t>On peut remarquer que se sont les valeurs par défaut qui sont passées en argument</a:t>
            </a:r>
          </a:p>
          <a:p>
            <a:pPr lvl="3"/>
            <a:r>
              <a:rPr lang="fr-FR" dirty="0"/>
              <a:t>Ex: cmd-check-</a:t>
            </a:r>
            <a:r>
              <a:rPr lang="fr-FR" dirty="0" err="1"/>
              <a:t>coherence</a:t>
            </a:r>
            <a:r>
              <a:rPr lang="fr-FR" dirty="0"/>
              <a:t>-DB​!1520​!100​!—timeout</a:t>
            </a:r>
          </a:p>
          <a:p>
            <a:pPr lvl="2"/>
            <a:r>
              <a:rPr lang="fr-FR" dirty="0"/>
              <a:t>A l’exécution, la commande utilisera les arguments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1"/>
            <a:r>
              <a:rPr lang="fr-FR" dirty="0"/>
              <a:t>Dans la Donnée utilisée pour le « Duplicate for </a:t>
            </a:r>
            <a:r>
              <a:rPr lang="fr-FR" dirty="0" err="1"/>
              <a:t>Each</a:t>
            </a:r>
            <a:r>
              <a:rPr lang="fr-FR" dirty="0"/>
              <a:t> », il est possible de donner des Arguments pour  cette valeur</a:t>
            </a:r>
          </a:p>
          <a:p>
            <a:pPr lvl="2"/>
            <a:r>
              <a:rPr lang="fr-FR" dirty="0"/>
              <a:t>DATABASE : DB1,DB2,DB3</a:t>
            </a:r>
          </a:p>
          <a:p>
            <a:pPr lvl="5"/>
            <a:endParaRPr lang="fr-FR" dirty="0"/>
          </a:p>
          <a:p>
            <a:pPr marL="457200" lvl="1" indent="0">
              <a:buNone/>
            </a:pPr>
            <a:r>
              <a:rPr lang="fr-FR" dirty="0"/>
              <a:t>    </a:t>
            </a:r>
            <a:r>
              <a:rPr lang="fr-FR" dirty="0">
                <a:solidFill>
                  <a:srgbClr val="0070C0"/>
                </a:solidFill>
              </a:rPr>
              <a:t>peut être écrite :</a:t>
            </a:r>
          </a:p>
          <a:p>
            <a:pPr lvl="2"/>
            <a:r>
              <a:rPr lang="fr-FR" dirty="0"/>
              <a:t>DATABASE : DB1,DB2$(7777)$$(300)$,DB3</a:t>
            </a:r>
          </a:p>
          <a:p>
            <a:pPr lvl="3"/>
            <a:r>
              <a:rPr lang="fr-FR" dirty="0"/>
              <a:t>Les valeurs de paramètres sont affichées dans la colonne "</a:t>
            </a:r>
            <a:r>
              <a:rPr lang="fr-FR" b="1" dirty="0"/>
              <a:t>command</a:t>
            </a:r>
            <a:r>
              <a:rPr lang="fr-FR" dirty="0"/>
              <a:t>"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Cela donnera l’exécution suivante: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7" name="Espace réservé du contenu 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400" kern="1200" dirty="0">
                <a:solidFill>
                  <a:schemeClr val="bg1"/>
                </a:solidFill>
                <a:latin typeface="Arial" pitchFamily="18"/>
                <a:ea typeface="+mn-ea"/>
                <a:cs typeface="Tahoma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298537"/>
            <a:ext cx="5057173" cy="2145254"/>
          </a:xfrm>
          <a:prstGeom prst="rect">
            <a:avLst/>
          </a:prstGeom>
          <a:ln w="254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Duplicate for </a:t>
            </a:r>
            <a:r>
              <a:rPr lang="fr-FR" dirty="0" err="1"/>
              <a:t>Each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728607"/>
            <a:ext cx="5057173" cy="2096877"/>
          </a:xfrm>
          <a:prstGeom prst="rect">
            <a:avLst/>
          </a:prstGeom>
          <a:ln w="254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6096760"/>
            <a:ext cx="5057173" cy="474310"/>
          </a:xfrm>
          <a:prstGeom prst="rect">
            <a:avLst/>
          </a:prstGeom>
          <a:ln w="254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0803467" y="5105400"/>
            <a:ext cx="1187906" cy="304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248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8"/>
          <p:cNvSpPr txBox="1">
            <a:spLocks/>
          </p:cNvSpPr>
          <p:nvPr/>
        </p:nvSpPr>
        <p:spPr>
          <a:xfrm>
            <a:off x="339340" y="4295163"/>
            <a:ext cx="5644725" cy="2263752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 "/>
              <a:defRPr sz="24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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Permettre la modulation du statut après exécution du check</a:t>
            </a:r>
          </a:p>
          <a:p>
            <a:pPr lvl="1"/>
            <a:r>
              <a:rPr lang="fr-FR" dirty="0"/>
              <a:t>Définir une modulation de résultat.</a:t>
            </a:r>
          </a:p>
          <a:p>
            <a:pPr lvl="1"/>
            <a:r>
              <a:rPr lang="fr-FR" dirty="0"/>
              <a:t>L’accrocher sur un hôte ou un check.</a:t>
            </a:r>
          </a:p>
          <a:p>
            <a:pPr lvl="1"/>
            <a:r>
              <a:rPr lang="fr-FR" dirty="0"/>
              <a:t>Pouvoir faire un « Essayer ce check » avec la Modulation de résultat, pour pouvoir obtenir le résultat final.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47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/>
              <a:t>Modulation de résultats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0594"/>
            <a:ext cx="5644725" cy="2747156"/>
          </a:xfrm>
          <a:solidFill>
            <a:srgbClr val="EAF4E4"/>
          </a:solidFill>
        </p:spPr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Pouvoir utiliser un check de n’importe quelle </a:t>
            </a:r>
            <a:r>
              <a:rPr lang="fr-FR"/>
              <a:t>source (communauté</a:t>
            </a:r>
            <a:r>
              <a:rPr lang="fr-FR" dirty="0"/>
              <a:t>, prestataire</a:t>
            </a:r>
            <a:r>
              <a:rPr lang="fr-FR"/>
              <a:t>, …) </a:t>
            </a:r>
            <a:r>
              <a:rPr lang="fr-FR" dirty="0"/>
              <a:t>et changer son statut suivant le statut ou/et son résultat de sortie, car :</a:t>
            </a:r>
          </a:p>
          <a:p>
            <a:pPr lvl="2"/>
            <a:r>
              <a:rPr lang="fr-FR" dirty="0"/>
              <a:t>Une ressource de développement n’est pas forcément disponible pour modifier un check.</a:t>
            </a:r>
          </a:p>
          <a:p>
            <a:pPr lvl="2"/>
            <a:r>
              <a:rPr lang="fr-FR" dirty="0"/>
              <a:t>Modifier/</a:t>
            </a:r>
            <a:r>
              <a:rPr lang="fr-FR" dirty="0" err="1"/>
              <a:t>re-coder</a:t>
            </a:r>
            <a:r>
              <a:rPr lang="fr-FR" dirty="0"/>
              <a:t> un check peut nécessiter que l’on refasse la modification à chaque évolution de version du check.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Création de la modulation</a:t>
            </a:r>
          </a:p>
          <a:p>
            <a:pPr lvl="1"/>
            <a:r>
              <a:rPr lang="fr-FR" dirty="0"/>
              <a:t>En définissant </a:t>
            </a:r>
          </a:p>
          <a:p>
            <a:pPr lvl="2"/>
            <a:r>
              <a:rPr lang="fr-FR" dirty="0"/>
              <a:t>La règle de modulation</a:t>
            </a:r>
          </a:p>
          <a:p>
            <a:pPr lvl="3"/>
            <a:r>
              <a:rPr lang="fr-FR" dirty="0"/>
              <a:t>La condition qui déclenche la modulation</a:t>
            </a:r>
          </a:p>
          <a:p>
            <a:pPr lvl="4"/>
            <a:r>
              <a:rPr lang="fr-FR" dirty="0"/>
              <a:t>Suivant un statut,</a:t>
            </a:r>
          </a:p>
          <a:p>
            <a:pPr lvl="4"/>
            <a:r>
              <a:rPr lang="fr-FR" dirty="0"/>
              <a:t>Suivant le contenu de la sortie du check ( matchant l’expression régulière saisie ),</a:t>
            </a:r>
          </a:p>
          <a:p>
            <a:pPr lvl="4"/>
            <a:r>
              <a:rPr lang="fr-FR" dirty="0"/>
              <a:t>Les deux.</a:t>
            </a:r>
          </a:p>
          <a:p>
            <a:pPr lvl="3"/>
            <a:r>
              <a:rPr lang="fr-FR" dirty="0"/>
              <a:t>Le statut qui sera retourné si la condition est remplie</a:t>
            </a:r>
          </a:p>
          <a:p>
            <a:pPr lvl="2"/>
            <a:r>
              <a:rPr lang="fr-FR" dirty="0"/>
              <a:t>En option, on peut choisir la période d’application de la modulation</a:t>
            </a:r>
          </a:p>
          <a:p>
            <a:pPr marL="3600000" lvl="3"/>
            <a:endParaRPr lang="fr-FR" dirty="0"/>
          </a:p>
          <a:p>
            <a:pPr marL="3600000" lvl="3"/>
            <a:r>
              <a:rPr lang="fr-FR" dirty="0"/>
              <a:t>Exemple de modulation qui transforme les WARNING en OK durant la période « 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hours</a:t>
            </a:r>
            <a:r>
              <a:rPr lang="fr-FR" dirty="0"/>
              <a:t> »</a:t>
            </a:r>
          </a:p>
          <a:p>
            <a:pPr lvl="2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965" y="1285136"/>
            <a:ext cx="2086220" cy="845614"/>
          </a:xfrm>
          <a:prstGeom prst="rect">
            <a:avLst/>
          </a:prstGeom>
          <a:ln w="254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600" y="4678237"/>
            <a:ext cx="3410240" cy="1946570"/>
          </a:xfrm>
          <a:prstGeom prst="rect">
            <a:avLst/>
          </a:prstGeom>
          <a:ln w="254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587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48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39339" y="1360115"/>
            <a:ext cx="11498389" cy="5198800"/>
          </a:xfrm>
        </p:spPr>
        <p:txBody>
          <a:bodyPr/>
          <a:lstStyle/>
          <a:p>
            <a:pPr lvl="1">
              <a:spcBef>
                <a:spcPts val="1200"/>
              </a:spcBef>
            </a:pPr>
            <a:endParaRPr lang="fr-FR" dirty="0"/>
          </a:p>
          <a:p>
            <a:pPr lvl="1">
              <a:spcBef>
                <a:spcPts val="1200"/>
              </a:spcBef>
            </a:pPr>
            <a:r>
              <a:rPr lang="fr-FR" dirty="0"/>
              <a:t>Le nombre de règles de modulation n’est pas limité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Il faut cependant garder à l’esprit que chaque ligne de règle est une surcouche d’évaluation qui allongera l’exécution du check.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C’est une fonctionnalité très pratique mais qui peut avoir un impact si elle est utilisée sur beaucoup de checks.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En bas de la modulation est affichée la modulation en format </a:t>
            </a:r>
            <a:r>
              <a:rPr lang="fr-FR" dirty="0" err="1"/>
              <a:t>cfg</a:t>
            </a:r>
            <a:endParaRPr lang="fr-FR" dirty="0"/>
          </a:p>
          <a:p>
            <a:pPr lvl="2">
              <a:spcBef>
                <a:spcPts val="1200"/>
              </a:spcBef>
            </a:pPr>
            <a:r>
              <a:rPr lang="fr-FR" dirty="0"/>
              <a:t>il suffit de faire un copier/coller pour pouvoir avoir la modulation dans un fichier </a:t>
            </a:r>
            <a:r>
              <a:rPr lang="fr-FR" dirty="0" err="1"/>
              <a:t>cfg</a:t>
            </a:r>
            <a:r>
              <a:rPr lang="fr-FR" dirty="0"/>
              <a:t>.</a:t>
            </a:r>
          </a:p>
          <a:p>
            <a:pPr>
              <a:spcBef>
                <a:spcPts val="1200"/>
              </a:spcBef>
            </a:pPr>
            <a:endParaRPr lang="fr-FR" dirty="0"/>
          </a:p>
          <a:p>
            <a:pPr>
              <a:spcBef>
                <a:spcPts val="1200"/>
              </a:spcBef>
            </a:pPr>
            <a:endParaRPr lang="fr-FR" dirty="0"/>
          </a:p>
          <a:p>
            <a:pPr>
              <a:spcBef>
                <a:spcPts val="1200"/>
              </a:spcBef>
            </a:pPr>
            <a:endParaRPr lang="fr-FR" dirty="0"/>
          </a:p>
          <a:p>
            <a:pPr>
              <a:spcBef>
                <a:spcPts val="1200"/>
              </a:spcBef>
            </a:pPr>
            <a:r>
              <a:rPr lang="fr-FR" dirty="0"/>
              <a:t>Accrocher la modulation sur un élément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Peut s’appliquer sur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un hôte / un modèle d’hôte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un check / un modèle de check</a:t>
            </a:r>
          </a:p>
          <a:p>
            <a:pPr lvl="5">
              <a:spcBef>
                <a:spcPts val="1200"/>
              </a:spcBef>
            </a:pPr>
            <a:endParaRPr lang="fr-FR" dirty="0"/>
          </a:p>
          <a:p>
            <a:pPr lvl="1"/>
            <a:r>
              <a:rPr lang="fr-FR" dirty="0"/>
              <a:t>Dans l’onglet Expert d’un élément :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2"/>
            <a:r>
              <a:rPr lang="fr-FR" dirty="0"/>
              <a:t>Jusqu’à 4 modulations vont pouvoir être accrochées sur le même élément.</a:t>
            </a:r>
          </a:p>
          <a:p>
            <a:pPr lvl="2"/>
            <a:r>
              <a:rPr lang="fr-FR" dirty="0"/>
              <a:t>Les modulations seront appliquées dans l’ordre (de gauche à droite)</a:t>
            </a:r>
          </a:p>
          <a:p>
            <a:pPr lvl="2"/>
            <a:r>
              <a:rPr lang="fr-FR" dirty="0"/>
              <a:t>Dès qu’une règle de modulation sera valide :</a:t>
            </a:r>
          </a:p>
          <a:p>
            <a:pPr lvl="3"/>
            <a:r>
              <a:rPr lang="fr-FR" dirty="0"/>
              <a:t>le statut sera changé.</a:t>
            </a:r>
          </a:p>
          <a:p>
            <a:pPr lvl="3"/>
            <a:r>
              <a:rPr lang="fr-FR" dirty="0"/>
              <a:t>l’évaluation de la règle de modulation s’arrêtera.</a:t>
            </a:r>
          </a:p>
        </p:txBody>
      </p:sp>
      <p:sp>
        <p:nvSpPr>
          <p:cNvPr id="7" name="Espace réservé du contenu 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400" kern="1200" dirty="0">
                <a:solidFill>
                  <a:schemeClr val="bg1"/>
                </a:solidFill>
                <a:latin typeface="Arial" pitchFamily="18"/>
                <a:ea typeface="+mn-ea"/>
                <a:cs typeface="Tahoma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/>
              <a:t>UI Configuration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763" y="3628911"/>
            <a:ext cx="4374259" cy="563929"/>
          </a:xfrm>
          <a:prstGeom prst="rect">
            <a:avLst/>
          </a:prstGeom>
          <a:ln w="254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/>
              <a:t>Modulation de résultats</a:t>
            </a:r>
          </a:p>
        </p:txBody>
      </p:sp>
    </p:spTree>
    <p:extLst>
      <p:ext uri="{BB962C8B-B14F-4D97-AF65-F5344CB8AC3E}">
        <p14:creationId xmlns:p14="http://schemas.microsoft.com/office/powerpoint/2010/main" val="1549399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39339" y="1360115"/>
            <a:ext cx="11498389" cy="5198800"/>
          </a:xfrm>
        </p:spPr>
        <p:txBody>
          <a:bodyPr/>
          <a:lstStyle/>
          <a:p>
            <a:r>
              <a:rPr lang="fr-FR" dirty="0"/>
              <a:t>Essayer la modulation</a:t>
            </a:r>
          </a:p>
          <a:p>
            <a:pPr lvl="1"/>
            <a:r>
              <a:rPr lang="fr-FR" dirty="0"/>
              <a:t>Aller dans l’onglet checks d’un hôte.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Si une modulation est accrochée à un check,</a:t>
            </a:r>
            <a:br>
              <a:rPr lang="fr-FR" dirty="0"/>
            </a:br>
            <a:r>
              <a:rPr lang="fr-FR" dirty="0"/>
              <a:t>une vignette l’indiquera.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La modulation sera réalisée dans les 2 cas d’exécution:</a:t>
            </a:r>
          </a:p>
          <a:p>
            <a:pPr lvl="2"/>
            <a:r>
              <a:rPr lang="fr-FR" dirty="0"/>
              <a:t>Soit sur le Synchronizer,</a:t>
            </a:r>
          </a:p>
          <a:p>
            <a:pPr lvl="2"/>
            <a:r>
              <a:rPr lang="fr-FR" dirty="0"/>
              <a:t>Soit sur un Poller éligible.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L’affichage est divisé en 3 :</a:t>
            </a:r>
          </a:p>
          <a:p>
            <a:pPr lvl="2"/>
            <a:r>
              <a:rPr lang="fr-FR" dirty="0"/>
              <a:t>Exécution normale.</a:t>
            </a:r>
          </a:p>
          <a:p>
            <a:pPr lvl="2"/>
            <a:r>
              <a:rPr lang="fr-FR" dirty="0"/>
              <a:t>Modulations de résultats :</a:t>
            </a:r>
          </a:p>
          <a:p>
            <a:pPr lvl="3"/>
            <a:r>
              <a:rPr lang="fr-FR" dirty="0"/>
              <a:t>De 1 à 4 modulations.</a:t>
            </a:r>
          </a:p>
          <a:p>
            <a:pPr lvl="3"/>
            <a:r>
              <a:rPr lang="fr-FR" dirty="0"/>
              <a:t>Les règles pour chaque modulation.</a:t>
            </a:r>
          </a:p>
          <a:p>
            <a:pPr lvl="3"/>
            <a:r>
              <a:rPr lang="fr-FR" dirty="0"/>
              <a:t>Si une des règles remplit la condition, cette </a:t>
            </a:r>
            <a:br>
              <a:rPr lang="fr-FR" dirty="0"/>
            </a:br>
            <a:r>
              <a:rPr lang="fr-FR" dirty="0"/>
              <a:t>règle sera affichée en Vert.</a:t>
            </a:r>
          </a:p>
          <a:p>
            <a:pPr lvl="2"/>
            <a:r>
              <a:rPr lang="fr-FR" dirty="0"/>
              <a:t>Le résultat final avec la modulation.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09" y="1758437"/>
            <a:ext cx="6343241" cy="360328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49</a:t>
            </a:fld>
            <a:endParaRPr lang="fr-FR" dirty="0"/>
          </a:p>
        </p:txBody>
      </p:sp>
      <p:sp>
        <p:nvSpPr>
          <p:cNvPr id="7" name="Espace réservé du contenu 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400" kern="1200" dirty="0">
                <a:solidFill>
                  <a:schemeClr val="bg1"/>
                </a:solidFill>
                <a:latin typeface="Arial" pitchFamily="18"/>
                <a:ea typeface="+mn-ea"/>
                <a:cs typeface="Tahoma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9" name="Flèche droite 39"/>
          <p:cNvSpPr/>
          <p:nvPr/>
        </p:nvSpPr>
        <p:spPr>
          <a:xfrm rot="10438416" flipH="1">
            <a:off x="5232738" y="1967456"/>
            <a:ext cx="1092793" cy="14157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Flèche droite 39"/>
          <p:cNvSpPr/>
          <p:nvPr/>
        </p:nvSpPr>
        <p:spPr>
          <a:xfrm rot="9682992" flipH="1">
            <a:off x="4055457" y="4243560"/>
            <a:ext cx="1663357" cy="14157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Flèche droite 39"/>
          <p:cNvSpPr/>
          <p:nvPr/>
        </p:nvSpPr>
        <p:spPr>
          <a:xfrm rot="9682992" flipH="1">
            <a:off x="4069364" y="4644350"/>
            <a:ext cx="1651289" cy="14157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Flèche droite 39"/>
          <p:cNvSpPr/>
          <p:nvPr/>
        </p:nvSpPr>
        <p:spPr>
          <a:xfrm rot="8843030" flipH="1">
            <a:off x="4788990" y="5630643"/>
            <a:ext cx="1789306" cy="14157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/>
              <a:t>Modulation de résultats</a:t>
            </a:r>
          </a:p>
        </p:txBody>
      </p:sp>
    </p:spTree>
    <p:extLst>
      <p:ext uri="{BB962C8B-B14F-4D97-AF65-F5344CB8AC3E}">
        <p14:creationId xmlns:p14="http://schemas.microsoft.com/office/powerpoint/2010/main" val="7234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Partage d’une vue existante</a:t>
            </a:r>
            <a:endParaRPr lang="fr-FR" sz="1000" dirty="0"/>
          </a:p>
          <a:p>
            <a:pPr lvl="1"/>
            <a:r>
              <a:rPr lang="fr-FR" dirty="0"/>
              <a:t>Duplication d’une vue</a:t>
            </a:r>
          </a:p>
          <a:p>
            <a:pPr lvl="2"/>
            <a:r>
              <a:rPr lang="fr-FR" dirty="0"/>
              <a:t>Permet de copier une vue existante</a:t>
            </a:r>
          </a:p>
          <a:p>
            <a:pPr lvl="3"/>
            <a:r>
              <a:rPr lang="fr-FR" dirty="0"/>
              <a:t>Tout le monde peut modifier la copie</a:t>
            </a:r>
          </a:p>
          <a:p>
            <a:pPr lvl="2"/>
            <a:r>
              <a:rPr lang="fr-FR" dirty="0"/>
              <a:t>Vers sa section privée</a:t>
            </a:r>
          </a:p>
          <a:p>
            <a:pPr lvl="3"/>
            <a:r>
              <a:rPr lang="fr-FR" dirty="0"/>
              <a:t>Via le bouton « ajouter aux favoris »</a:t>
            </a:r>
          </a:p>
          <a:p>
            <a:pPr lvl="3"/>
            <a:r>
              <a:rPr lang="fr-FR" dirty="0"/>
              <a:t>Ou Drag and Drop vers sa section privée</a:t>
            </a:r>
          </a:p>
          <a:p>
            <a:pPr lvl="2"/>
            <a:r>
              <a:rPr lang="fr-FR" dirty="0"/>
              <a:t>Vers une section commune</a:t>
            </a:r>
          </a:p>
          <a:p>
            <a:pPr lvl="3"/>
            <a:r>
              <a:rPr lang="fr-FR" dirty="0"/>
              <a:t>Drag and Drop d’une section vers une autre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br>
              <a:rPr lang="fr-FR" dirty="0"/>
            </a:br>
            <a:endParaRPr lang="fr-FR" sz="1000" dirty="0"/>
          </a:p>
          <a:p>
            <a:pPr lvl="1"/>
            <a:r>
              <a:rPr lang="fr-FR" dirty="0"/>
              <a:t>Référence sur une vue (avec MAJ en plus du Drag and Drop)</a:t>
            </a:r>
          </a:p>
          <a:p>
            <a:pPr lvl="2"/>
            <a:r>
              <a:rPr lang="fr-FR" dirty="0"/>
              <a:t>Seul le propriétaire peut la modifier</a:t>
            </a:r>
          </a:p>
          <a:p>
            <a:pPr lvl="2"/>
            <a:r>
              <a:rPr lang="fr-FR" dirty="0"/>
              <a:t>Tout le monde voit les modifications</a:t>
            </a:r>
          </a:p>
          <a:p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Multi-vues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7" y="4145280"/>
            <a:ext cx="4086541" cy="2608897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53" y="3252538"/>
            <a:ext cx="4753949" cy="3087511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4797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50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dirty="0"/>
              <a:t>Autorisations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Toutes les possibilités de l’outil sont disponibles aux utilisateurs</a:t>
            </a:r>
          </a:p>
          <a:p>
            <a:pPr lvl="2"/>
            <a:r>
              <a:rPr lang="fr-FR" dirty="0"/>
              <a:t>Exemple de limitation nécessaire:</a:t>
            </a:r>
          </a:p>
          <a:p>
            <a:pPr lvl="3"/>
            <a:r>
              <a:rPr lang="fr-FR" dirty="0"/>
              <a:t>Mettre une période de maintenance sur un équipement ne doit être disponible qu’aux personnes responsables de l’équipement. </a:t>
            </a:r>
          </a:p>
          <a:p>
            <a:pPr lvl="3"/>
            <a:r>
              <a:rPr lang="fr-FR" dirty="0"/>
              <a:t>Pouvoir modifier l’organisation des favoris globaux  ( visibles de tout le monde ).</a:t>
            </a:r>
          </a:p>
          <a:p>
            <a:pPr lvl="4"/>
            <a:r>
              <a:rPr lang="fr-FR" dirty="0"/>
              <a:t>Sinon n’importe qui peut mettre des favoris n’importe quand.</a:t>
            </a:r>
          </a:p>
          <a:p>
            <a:pPr lvl="3"/>
            <a:r>
              <a:rPr lang="fr-FR" dirty="0" err="1"/>
              <a:t>Etc</a:t>
            </a:r>
            <a:r>
              <a:rPr lang="fr-FR" dirty="0"/>
              <a:t> …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Disponibilités de fonctionnalités par utilisateur :</a:t>
            </a:r>
          </a:p>
          <a:p>
            <a:pPr lvl="1"/>
            <a:r>
              <a:rPr lang="fr-FR" dirty="0"/>
              <a:t>Choisir par utilisateur (ou modèle d’utilisateur)</a:t>
            </a:r>
          </a:p>
          <a:p>
            <a:pPr lvl="1"/>
            <a:r>
              <a:rPr lang="fr-FR" dirty="0"/>
              <a:t>Mis en place pour :</a:t>
            </a:r>
          </a:p>
          <a:p>
            <a:pPr lvl="2"/>
            <a:r>
              <a:rPr lang="fr-FR" dirty="0"/>
              <a:t>UI de Configuration </a:t>
            </a:r>
          </a:p>
          <a:p>
            <a:pPr lvl="3"/>
            <a:r>
              <a:rPr lang="fr-FR" b="1" dirty="0"/>
              <a:t>Essais des checks</a:t>
            </a:r>
          </a:p>
          <a:p>
            <a:pPr lvl="5"/>
            <a:endParaRPr lang="fr-FR" dirty="0"/>
          </a:p>
          <a:p>
            <a:pPr lvl="2"/>
            <a:r>
              <a:rPr lang="fr-FR" dirty="0"/>
              <a:t>UI de visualisation</a:t>
            </a:r>
          </a:p>
          <a:p>
            <a:pPr lvl="3"/>
            <a:r>
              <a:rPr lang="fr-FR" b="1" dirty="0"/>
              <a:t>Action sur un élément</a:t>
            </a:r>
          </a:p>
          <a:p>
            <a:pPr lvl="4"/>
            <a:r>
              <a:rPr lang="fr-FR" dirty="0"/>
              <a:t>Planifier une période de maintenance</a:t>
            </a:r>
          </a:p>
          <a:p>
            <a:pPr lvl="4"/>
            <a:r>
              <a:rPr lang="fr-FR" dirty="0"/>
              <a:t>Effectuer une prise en compte</a:t>
            </a:r>
          </a:p>
          <a:p>
            <a:pPr lvl="4"/>
            <a:r>
              <a:rPr lang="fr-FR" dirty="0"/>
              <a:t>Forcer le résultat d’un check</a:t>
            </a:r>
          </a:p>
          <a:p>
            <a:pPr lvl="4"/>
            <a:r>
              <a:rPr lang="fr-FR" dirty="0"/>
              <a:t>Forcer la réexécution d’un check</a:t>
            </a:r>
          </a:p>
          <a:p>
            <a:pPr lvl="5"/>
            <a:endParaRPr lang="fr-FR" dirty="0"/>
          </a:p>
          <a:p>
            <a:pPr lvl="3"/>
            <a:r>
              <a:rPr lang="fr-FR" b="1" dirty="0"/>
              <a:t>Gestion des favoris</a:t>
            </a:r>
          </a:p>
          <a:p>
            <a:pPr lvl="4"/>
            <a:r>
              <a:rPr lang="fr-FR" dirty="0"/>
              <a:t>Lecture, Création, Agencement, Modification, Suppression des favoris</a:t>
            </a:r>
          </a:p>
          <a:p>
            <a:pPr marL="1371600" lvl="3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071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51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prstGeom prst="roundRect">
            <a:avLst>
              <a:gd name="adj" fmla="val 3014"/>
            </a:avLst>
          </a:prstGeom>
        </p:spPr>
        <p:txBody>
          <a:bodyPr/>
          <a:lstStyle/>
          <a:p>
            <a:r>
              <a:rPr lang="fr-FR" dirty="0"/>
              <a:t>Sur chaque utilisateur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Ajout d’un onglet « </a:t>
            </a:r>
            <a:r>
              <a:rPr lang="fr-FR" b="1" dirty="0"/>
              <a:t>Autorisation</a:t>
            </a:r>
            <a:r>
              <a:rPr lang="fr-FR" dirty="0"/>
              <a:t> » pour définir ces droits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Configurable par modèle d’utilisateurs</a:t>
            </a:r>
          </a:p>
          <a:p>
            <a:endParaRPr lang="fr-FR" dirty="0"/>
          </a:p>
          <a:p>
            <a:pPr lvl="5"/>
            <a:endParaRPr lang="fr-FR" dirty="0"/>
          </a:p>
          <a:p>
            <a:r>
              <a:rPr lang="fr-FR" dirty="0"/>
              <a:t>UI Configuration [ Essais des </a:t>
            </a:r>
            <a:r>
              <a:rPr lang="fr-FR" dirty="0" err="1"/>
              <a:t>checks</a:t>
            </a:r>
            <a:r>
              <a:rPr lang="fr-FR" dirty="0"/>
              <a:t> ]</a:t>
            </a:r>
          </a:p>
          <a:p>
            <a:pPr lvl="1"/>
            <a:r>
              <a:rPr lang="fr-FR" dirty="0"/>
              <a:t>Les restrictions cachent les boutons dans l’onglet checks d’un hôte</a:t>
            </a:r>
          </a:p>
          <a:p>
            <a:pPr lvl="5"/>
            <a:endParaRPr lang="fr-FR" dirty="0"/>
          </a:p>
          <a:p>
            <a:pPr lvl="2"/>
            <a:r>
              <a:rPr lang="fr-FR" dirty="0"/>
              <a:t>Exemple d’autorisations</a:t>
            </a:r>
            <a:br>
              <a:rPr lang="fr-FR" dirty="0"/>
            </a:br>
            <a:r>
              <a:rPr lang="fr-FR" dirty="0"/>
              <a:t> totales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2"/>
            <a:r>
              <a:rPr lang="fr-FR" dirty="0"/>
              <a:t>Exemple de restrictions </a:t>
            </a:r>
            <a:br>
              <a:rPr lang="fr-FR" dirty="0"/>
            </a:br>
            <a:r>
              <a:rPr lang="fr-FR" dirty="0"/>
              <a:t>totales</a:t>
            </a: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6209"/>
            </a:avLst>
          </a:prstGeom>
        </p:spPr>
        <p:txBody>
          <a:bodyPr>
            <a:normAutofit/>
          </a:bodyPr>
          <a:lstStyle/>
          <a:p>
            <a:pPr algn="ctr"/>
            <a:r>
              <a:rPr lang="fr-FR" sz="3200" dirty="0"/>
              <a:t>Autorisations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97" y="4469179"/>
            <a:ext cx="2974506" cy="718151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455" y="4469179"/>
            <a:ext cx="4727665" cy="718152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Flèche droite 39"/>
          <p:cNvSpPr/>
          <p:nvPr/>
        </p:nvSpPr>
        <p:spPr>
          <a:xfrm rot="10800000" flipH="1">
            <a:off x="6835284" y="4728564"/>
            <a:ext cx="335590" cy="19938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02" y="5598645"/>
            <a:ext cx="2971902" cy="698130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Flèche droite 39"/>
          <p:cNvSpPr/>
          <p:nvPr/>
        </p:nvSpPr>
        <p:spPr>
          <a:xfrm rot="10800000" flipH="1">
            <a:off x="6835283" y="5848020"/>
            <a:ext cx="335590" cy="19938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451" y="5598645"/>
            <a:ext cx="4727669" cy="585537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450" y="1213693"/>
            <a:ext cx="4727670" cy="2905601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174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52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UI Visualisation [ Actions ]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La ligne « Peut effectuer des actions » active/désactive toutes les actions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Les restrictions cachent les boutons d’actions dans l’UI de Visualisation</a:t>
            </a:r>
          </a:p>
          <a:p>
            <a:pPr lvl="2"/>
            <a:r>
              <a:rPr lang="fr-FR" dirty="0"/>
              <a:t>Exemple d’autorisations totales :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2286000" lvl="5" indent="0">
              <a:buNone/>
            </a:pPr>
            <a:br>
              <a:rPr lang="fr-FR" dirty="0"/>
            </a:br>
            <a:endParaRPr lang="fr-FR" dirty="0"/>
          </a:p>
          <a:p>
            <a:pPr lvl="2"/>
            <a:r>
              <a:rPr lang="fr-FR" dirty="0"/>
              <a:t>Exemple de restrictions totales :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914400" lvl="2" indent="0">
              <a:buNone/>
            </a:pPr>
            <a:r>
              <a:rPr lang="fr-FR" dirty="0"/>
              <a:t>      Vue Liste : 		         Vue Détails :</a:t>
            </a:r>
          </a:p>
          <a:p>
            <a:pPr lvl="2"/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375" y="3935106"/>
            <a:ext cx="2496247" cy="807170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043" y="3935106"/>
            <a:ext cx="2101686" cy="807170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9264936" y="3196206"/>
            <a:ext cx="0" cy="3233352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20" y="5602250"/>
            <a:ext cx="2495389" cy="93149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043" y="5643418"/>
            <a:ext cx="2101686" cy="822399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/>
              <a:t>Autorisations</a:t>
            </a:r>
          </a:p>
        </p:txBody>
      </p:sp>
      <p:sp>
        <p:nvSpPr>
          <p:cNvPr id="20" name="Flèche droite 39"/>
          <p:cNvSpPr/>
          <p:nvPr/>
        </p:nvSpPr>
        <p:spPr>
          <a:xfrm rot="10800000" flipH="1">
            <a:off x="5380110" y="4239001"/>
            <a:ext cx="708424" cy="19938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" name="Flèche droite 39"/>
          <p:cNvSpPr/>
          <p:nvPr/>
        </p:nvSpPr>
        <p:spPr>
          <a:xfrm rot="10800000" flipH="1">
            <a:off x="5487069" y="5961139"/>
            <a:ext cx="708424" cy="19938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375" y="1224253"/>
            <a:ext cx="4735697" cy="1393976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483" y="3694833"/>
            <a:ext cx="3977242" cy="1241417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0483" y="5440681"/>
            <a:ext cx="3972847" cy="1242609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826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53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UI Visualisation [ Les favoris ]</a:t>
            </a:r>
          </a:p>
          <a:p>
            <a:pPr lvl="1"/>
            <a:r>
              <a:rPr lang="fr-FR" dirty="0"/>
              <a:t>Droit par type de section</a:t>
            </a:r>
          </a:p>
          <a:p>
            <a:pPr lvl="2"/>
            <a:r>
              <a:rPr lang="fr-FR" dirty="0"/>
              <a:t>Tout le monde</a:t>
            </a:r>
          </a:p>
          <a:p>
            <a:pPr lvl="2"/>
            <a:r>
              <a:rPr lang="fr-FR" dirty="0"/>
              <a:t>Mes groupes</a:t>
            </a:r>
          </a:p>
          <a:p>
            <a:pPr lvl="2"/>
            <a:r>
              <a:rPr lang="fr-FR" dirty="0"/>
              <a:t>Privé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Type de droit ( voir slides 6 – </a:t>
            </a:r>
            <a:r>
              <a:rPr lang="fr-FR" dirty="0" err="1"/>
              <a:t>Multivues</a:t>
            </a:r>
            <a:r>
              <a:rPr lang="fr-FR" dirty="0"/>
              <a:t> )</a:t>
            </a:r>
          </a:p>
          <a:p>
            <a:pPr lvl="2"/>
            <a:r>
              <a:rPr lang="fr-FR" dirty="0"/>
              <a:t>Lecture	</a:t>
            </a:r>
          </a:p>
          <a:p>
            <a:pPr lvl="3"/>
            <a:r>
              <a:rPr lang="fr-FR" dirty="0"/>
              <a:t>Si pas le droit, la section sera entièrement cachée.</a:t>
            </a:r>
          </a:p>
          <a:p>
            <a:pPr lvl="5"/>
            <a:endParaRPr lang="fr-FR" dirty="0"/>
          </a:p>
          <a:p>
            <a:pPr lvl="2"/>
            <a:r>
              <a:rPr lang="fr-FR" dirty="0"/>
              <a:t>Création</a:t>
            </a:r>
          </a:p>
          <a:p>
            <a:pPr lvl="3"/>
            <a:r>
              <a:rPr lang="fr-FR" dirty="0"/>
              <a:t>Si pas le droit, un message d’interdiction sera affiché au survol pendant le déplacement d’une vue.</a:t>
            </a:r>
          </a:p>
          <a:p>
            <a:pPr lvl="5"/>
            <a:endParaRPr lang="fr-FR" dirty="0"/>
          </a:p>
          <a:p>
            <a:pPr lvl="2"/>
            <a:r>
              <a:rPr lang="fr-FR" dirty="0"/>
              <a:t>Agencement</a:t>
            </a:r>
          </a:p>
          <a:p>
            <a:pPr lvl="3"/>
            <a:r>
              <a:rPr lang="fr-FR" dirty="0"/>
              <a:t>Si pas le droit, le bouton        disparait (pour les répertoires et les séparateurs).</a:t>
            </a:r>
          </a:p>
          <a:p>
            <a:pPr lvl="4"/>
            <a:r>
              <a:rPr lang="fr-FR" dirty="0"/>
              <a:t>Le drag d’une vue reste possible vers une autre section</a:t>
            </a:r>
          </a:p>
          <a:p>
            <a:pPr lvl="4"/>
            <a:endParaRPr lang="fr-FR" dirty="0"/>
          </a:p>
          <a:p>
            <a:pPr lvl="3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4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Modification</a:t>
            </a:r>
          </a:p>
          <a:p>
            <a:pPr lvl="3"/>
            <a:r>
              <a:rPr lang="fr-FR" dirty="0"/>
              <a:t>Si pas le droit:</a:t>
            </a:r>
          </a:p>
          <a:p>
            <a:pPr lvl="4"/>
            <a:r>
              <a:rPr lang="fr-FR" dirty="0"/>
              <a:t>Les vues des autres utilisateurs seront cadenassées et non modifiables.</a:t>
            </a:r>
          </a:p>
          <a:p>
            <a:pPr lvl="4"/>
            <a:r>
              <a:rPr lang="fr-FR" dirty="0"/>
              <a:t>Le bouton Sauvegarder ne sera pas disponible dans la vue.</a:t>
            </a:r>
          </a:p>
          <a:p>
            <a:pPr lvl="4"/>
            <a:r>
              <a:rPr lang="fr-FR" dirty="0"/>
              <a:t>Les engrenages      pour modifier les répertoires et séparateurs seront cachés.</a:t>
            </a:r>
          </a:p>
          <a:p>
            <a:pPr lvl="5"/>
            <a:endParaRPr lang="fr-FR" dirty="0"/>
          </a:p>
          <a:p>
            <a:pPr lvl="2"/>
            <a:r>
              <a:rPr lang="fr-FR" dirty="0"/>
              <a:t>Suppression</a:t>
            </a:r>
          </a:p>
          <a:p>
            <a:pPr lvl="3"/>
            <a:r>
              <a:rPr lang="fr-FR" dirty="0"/>
              <a:t>Si pas le droit, le bouton poubelle      sera caché.</a:t>
            </a:r>
          </a:p>
          <a:p>
            <a:pPr lvl="1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/>
              <a:t>Autorisations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737" y="1234956"/>
            <a:ext cx="7301318" cy="1453619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403" y="4951788"/>
            <a:ext cx="160034" cy="1524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763" y="5777358"/>
            <a:ext cx="144793" cy="2227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793" y="5453674"/>
            <a:ext cx="141784" cy="1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548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54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Voir les éléments trouvés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Cliquer sur une source pour ouvrir son détail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Liste des éléments trouvés (3 colonnes) 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Classe (le type de l’élément)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Le Nom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Clés de synchronisation</a:t>
            </a:r>
          </a:p>
          <a:p>
            <a:pPr lvl="3">
              <a:spcBef>
                <a:spcPts val="1200"/>
              </a:spcBef>
            </a:pPr>
            <a:r>
              <a:rPr lang="fr-FR" dirty="0"/>
              <a:t>Les clefs qui ont permis de trouver une </a:t>
            </a:r>
            <a:br>
              <a:rPr lang="fr-FR" dirty="0"/>
            </a:br>
            <a:r>
              <a:rPr lang="fr-FR" dirty="0"/>
              <a:t>correspondance de l’élément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Filtre par colonnes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Détails des propriétés et des données</a:t>
            </a:r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/>
              <a:t>Les sources</a:t>
            </a:r>
            <a:br>
              <a:rPr lang="fr-FR" sz="2800" dirty="0"/>
            </a:br>
            <a:r>
              <a:rPr lang="fr-FR" sz="2800" dirty="0"/>
              <a:t>(Page de détail)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192" y="1304214"/>
            <a:ext cx="5858158" cy="675494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93" y="4829179"/>
            <a:ext cx="5449064" cy="1527390"/>
          </a:xfrm>
          <a:prstGeom prst="rect">
            <a:avLst/>
          </a:prstGeom>
          <a:ln w="254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192" y="2775189"/>
            <a:ext cx="5858158" cy="3492892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lèche droite 39"/>
          <p:cNvSpPr/>
          <p:nvPr/>
        </p:nvSpPr>
        <p:spPr>
          <a:xfrm rot="18618066" flipH="1">
            <a:off x="10724791" y="4103380"/>
            <a:ext cx="924319" cy="14157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3" name="Flèche droite 39"/>
          <p:cNvSpPr/>
          <p:nvPr/>
        </p:nvSpPr>
        <p:spPr>
          <a:xfrm rot="13262238" flipH="1">
            <a:off x="10052928" y="3089699"/>
            <a:ext cx="1615339" cy="162712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" name="Flèche droite 39"/>
          <p:cNvSpPr/>
          <p:nvPr/>
        </p:nvSpPr>
        <p:spPr>
          <a:xfrm rot="14891937" flipH="1">
            <a:off x="1427759" y="4954107"/>
            <a:ext cx="844164" cy="152430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" name="Flèche droite 39"/>
          <p:cNvSpPr/>
          <p:nvPr/>
        </p:nvSpPr>
        <p:spPr>
          <a:xfrm rot="10200794" flipH="1">
            <a:off x="5388159" y="1866803"/>
            <a:ext cx="1045000" cy="143509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1974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r>
              <a:rPr lang="fr-FR" dirty="0"/>
              <a:t>Considérons dans </a:t>
            </a:r>
            <a:r>
              <a:rPr lang="fr-FR" dirty="0" err="1"/>
              <a:t>staging</a:t>
            </a:r>
            <a:r>
              <a:rPr lang="fr-FR" dirty="0"/>
              <a:t>, un élément avec</a:t>
            </a:r>
          </a:p>
          <a:p>
            <a:pPr lvl="2">
              <a:spcBef>
                <a:spcPts val="0"/>
              </a:spcBef>
            </a:pPr>
            <a:r>
              <a:rPr lang="fr-FR" i="1" dirty="0"/>
              <a:t>use modele1,modele2</a:t>
            </a:r>
          </a:p>
          <a:p>
            <a:pPr lvl="5">
              <a:spcBef>
                <a:spcPts val="0"/>
              </a:spcBef>
            </a:pPr>
            <a:endParaRPr lang="fr-FR" i="1" dirty="0"/>
          </a:p>
          <a:p>
            <a:pPr lvl="5">
              <a:spcBef>
                <a:spcPts val="0"/>
              </a:spcBef>
            </a:pPr>
            <a:endParaRPr lang="fr-FR" dirty="0"/>
          </a:p>
          <a:p>
            <a:pPr lvl="1">
              <a:spcBef>
                <a:spcPts val="0"/>
              </a:spcBef>
            </a:pPr>
            <a:r>
              <a:rPr lang="fr-FR" dirty="0"/>
              <a:t>Sans use[FORCE], pas de différence :</a:t>
            </a:r>
          </a:p>
          <a:p>
            <a:pPr lvl="1">
              <a:spcBef>
                <a:spcPts val="0"/>
              </a:spcBef>
            </a:pPr>
            <a:endParaRPr lang="fr-FR" dirty="0"/>
          </a:p>
          <a:p>
            <a:pPr lvl="1">
              <a:spcBef>
                <a:spcPts val="0"/>
              </a:spcBef>
            </a:pPr>
            <a:endParaRPr lang="fr-FR" dirty="0"/>
          </a:p>
          <a:p>
            <a:pPr lvl="1">
              <a:spcBef>
                <a:spcPts val="0"/>
              </a:spcBef>
            </a:pPr>
            <a:endParaRPr lang="fr-FR" dirty="0"/>
          </a:p>
          <a:p>
            <a:pPr lvl="1">
              <a:spcBef>
                <a:spcPts val="0"/>
              </a:spcBef>
            </a:pPr>
            <a:endParaRPr lang="fr-FR" dirty="0"/>
          </a:p>
          <a:p>
            <a:pPr lvl="1">
              <a:spcBef>
                <a:spcPts val="0"/>
              </a:spcBef>
            </a:pPr>
            <a:endParaRPr lang="fr-FR" dirty="0"/>
          </a:p>
          <a:p>
            <a:pPr lvl="1">
              <a:spcBef>
                <a:spcPts val="0"/>
              </a:spcBef>
            </a:pPr>
            <a:endParaRPr lang="fr-FR" dirty="0"/>
          </a:p>
          <a:p>
            <a:pPr lvl="4">
              <a:spcBef>
                <a:spcPts val="0"/>
              </a:spcBef>
            </a:pPr>
            <a:endParaRPr lang="fr-FR" dirty="0"/>
          </a:p>
          <a:p>
            <a:pPr lvl="5">
              <a:spcBef>
                <a:spcPts val="0"/>
              </a:spcBef>
            </a:pPr>
            <a:endParaRPr lang="fr-FR" sz="900" dirty="0"/>
          </a:p>
          <a:p>
            <a:pPr lvl="1">
              <a:spcBef>
                <a:spcPts val="0"/>
              </a:spcBef>
            </a:pPr>
            <a:r>
              <a:rPr lang="fr-FR" dirty="0"/>
              <a:t>Avec use[FORCE], le </a:t>
            </a:r>
            <a:r>
              <a:rPr lang="fr-FR" dirty="0" err="1"/>
              <a:t>cfg</a:t>
            </a:r>
            <a:r>
              <a:rPr lang="fr-FR" dirty="0"/>
              <a:t> fait foi :</a:t>
            </a:r>
          </a:p>
          <a:p>
            <a:pPr lvl="2">
              <a:spcBef>
                <a:spcPts val="0"/>
              </a:spcBef>
            </a:pPr>
            <a:endParaRPr lang="fr-FR" dirty="0"/>
          </a:p>
          <a:p>
            <a:pPr lvl="2">
              <a:spcBef>
                <a:spcPts val="0"/>
              </a:spcBef>
            </a:pPr>
            <a:endParaRPr lang="fr-FR" dirty="0"/>
          </a:p>
          <a:p>
            <a:pPr lvl="2">
              <a:spcBef>
                <a:spcPts val="0"/>
              </a:spcBef>
            </a:pPr>
            <a:endParaRPr lang="fr-FR" dirty="0"/>
          </a:p>
          <a:p>
            <a:pPr lvl="2">
              <a:spcBef>
                <a:spcPts val="0"/>
              </a:spcBef>
            </a:pPr>
            <a:endParaRPr lang="fr-FR" dirty="0"/>
          </a:p>
          <a:p>
            <a:pPr lvl="2">
              <a:spcBef>
                <a:spcPts val="0"/>
              </a:spcBef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55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/>
              <a:t>Use [FORCE]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Configuration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9340" y="1360593"/>
            <a:ext cx="5644725" cy="3529814"/>
          </a:xfrm>
          <a:solidFill>
            <a:srgbClr val="EAF4E4"/>
          </a:solidFill>
        </p:spPr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L’import depuis une source </a:t>
            </a:r>
            <a:r>
              <a:rPr lang="fr-FR" dirty="0" err="1"/>
              <a:t>cfg</a:t>
            </a:r>
            <a:r>
              <a:rPr lang="fr-FR" dirty="0"/>
              <a:t> permet de mettre à jour les propriétés d’un élément dans </a:t>
            </a:r>
            <a:r>
              <a:rPr lang="fr-FR" dirty="0" err="1"/>
              <a:t>Staging</a:t>
            </a:r>
            <a:r>
              <a:rPr lang="fr-FR" dirty="0"/>
              <a:t>.</a:t>
            </a:r>
          </a:p>
          <a:p>
            <a:pPr lvl="2"/>
            <a:r>
              <a:rPr lang="fr-FR" dirty="0"/>
              <a:t>Sur la plupart des propriétés, l’import propose une différence qui, si elle est acceptée, remplacera la valeur actuelle.</a:t>
            </a:r>
          </a:p>
          <a:p>
            <a:pPr lvl="2"/>
            <a:r>
              <a:rPr lang="fr-FR" dirty="0"/>
              <a:t>Mais sur l’accrochage des modèles, la différence n’écrase pas la valeur :</a:t>
            </a:r>
          </a:p>
          <a:p>
            <a:pPr lvl="3"/>
            <a:r>
              <a:rPr lang="fr-FR" dirty="0"/>
              <a:t>Elle garde ce qu’il y a dans </a:t>
            </a:r>
            <a:r>
              <a:rPr lang="fr-FR" dirty="0" err="1"/>
              <a:t>staging</a:t>
            </a:r>
            <a:r>
              <a:rPr lang="fr-FR" dirty="0"/>
              <a:t>.</a:t>
            </a:r>
          </a:p>
          <a:p>
            <a:pPr lvl="3"/>
            <a:r>
              <a:rPr lang="fr-FR" dirty="0"/>
              <a:t>Et propose d’ajouter ce qui est en plus.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Il n’est donc pas possible qu’une configuration en </a:t>
            </a:r>
            <a:r>
              <a:rPr lang="fr-FR" dirty="0" err="1"/>
              <a:t>cfg</a:t>
            </a:r>
            <a:r>
              <a:rPr lang="fr-FR" dirty="0"/>
              <a:t> soit le reflet exact de </a:t>
            </a:r>
            <a:r>
              <a:rPr lang="fr-FR" dirty="0" err="1"/>
              <a:t>Staging</a:t>
            </a:r>
            <a:r>
              <a:rPr lang="fr-FR" dirty="0"/>
              <a:t>.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9693126" y="2558506"/>
            <a:ext cx="1421302" cy="763655"/>
          </a:xfrm>
          <a:prstGeom prst="roundRect">
            <a:avLst>
              <a:gd name="adj" fmla="val 2955"/>
            </a:avLst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Source 1</a:t>
            </a:r>
          </a:p>
          <a:p>
            <a:pPr fontAlgn="base">
              <a:spcBef>
                <a:spcPts val="0"/>
              </a:spcBef>
            </a:pPr>
            <a:r>
              <a:rPr lang="fr-FR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host {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fr-FR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host_name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 Test host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use                 modele1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6560187" y="2747367"/>
            <a:ext cx="2029003" cy="580149"/>
          </a:xfrm>
          <a:prstGeom prst="roundRect">
            <a:avLst>
              <a:gd name="adj" fmla="val 2955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0" rtlCol="0" anchor="b"/>
          <a:lstStyle/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{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fr-F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host_name</a:t>
            </a:r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 Test host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use                 modele1, modele2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23" name="Organigramme : Document 22"/>
          <p:cNvSpPr/>
          <p:nvPr/>
        </p:nvSpPr>
        <p:spPr>
          <a:xfrm>
            <a:off x="9545416" y="2368049"/>
            <a:ext cx="476217" cy="289564"/>
          </a:xfrm>
          <a:prstGeom prst="flowChartDocumen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.</a:t>
            </a:r>
            <a:r>
              <a:rPr lang="fr-FR" sz="1200" dirty="0" err="1"/>
              <a:t>cfg</a:t>
            </a:r>
            <a:endParaRPr lang="fr-FR" sz="1200" dirty="0"/>
          </a:p>
        </p:txBody>
      </p:sp>
      <p:sp>
        <p:nvSpPr>
          <p:cNvPr id="13" name="Organigramme : Disque magnétique 12"/>
          <p:cNvSpPr/>
          <p:nvPr/>
        </p:nvSpPr>
        <p:spPr>
          <a:xfrm>
            <a:off x="6376499" y="2402587"/>
            <a:ext cx="542461" cy="360066"/>
          </a:xfrm>
          <a:prstGeom prst="flowChartMagneticDis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dirty="0" err="1"/>
              <a:t>Staging</a:t>
            </a:r>
            <a:endParaRPr lang="fr-FR" sz="1100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97" y="3553673"/>
            <a:ext cx="5400423" cy="343663"/>
          </a:xfrm>
          <a:prstGeom prst="rect">
            <a:avLst/>
          </a:prstGeom>
          <a:ln w="28575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Espace réservé du texte 8"/>
          <p:cNvSpPr txBox="1">
            <a:spLocks/>
          </p:cNvSpPr>
          <p:nvPr/>
        </p:nvSpPr>
        <p:spPr>
          <a:xfrm>
            <a:off x="334989" y="5143536"/>
            <a:ext cx="5644725" cy="1432722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/>
          <a:lstStyle>
            <a:lvl1pPr indent="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 "/>
              <a:defRPr sz="2400" b="1" u="none"/>
            </a:lvl1pPr>
            <a:lvl2pPr marL="685800" lvl="1" indent="-2286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"/>
              <a:defRPr>
                <a:solidFill>
                  <a:srgbClr val="0070C0"/>
                </a:solidFill>
              </a:defRPr>
            </a:lvl2pPr>
            <a:lvl3pPr marL="1143000" lvl="2" indent="-2286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600" i="1">
                <a:solidFill>
                  <a:schemeClr val="accent2">
                    <a:lumMod val="7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/>
            </a:lvl4pPr>
            <a:lvl5pPr marL="2057400" lvl="4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5pPr>
            <a:lvl6pPr marL="2514600" lvl="5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i="1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Solution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Ajout d’un mécanisme qui permet au champ « </a:t>
            </a:r>
            <a:r>
              <a:rPr lang="fr-FR" b="1" dirty="0"/>
              <a:t>use</a:t>
            </a:r>
            <a:r>
              <a:rPr lang="fr-FR" dirty="0"/>
              <a:t> » d’avoir le comportement d’écrasement</a:t>
            </a:r>
          </a:p>
          <a:p>
            <a:pPr lvl="2"/>
            <a:r>
              <a:rPr lang="fr-FR" dirty="0" err="1"/>
              <a:t>Syntax</a:t>
            </a:r>
            <a:r>
              <a:rPr lang="fr-FR" dirty="0"/>
              <a:t> dans le </a:t>
            </a:r>
            <a:r>
              <a:rPr lang="fr-FR" dirty="0" err="1"/>
              <a:t>cfg</a:t>
            </a:r>
            <a:r>
              <a:rPr lang="fr-FR" dirty="0"/>
              <a:t> =&gt;  use[FORCE] modele1</a:t>
            </a:r>
          </a:p>
          <a:p>
            <a:pPr lvl="1"/>
            <a:endParaRPr lang="fr-FR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9693126" y="4543736"/>
            <a:ext cx="1522520" cy="763655"/>
          </a:xfrm>
          <a:prstGeom prst="roundRect">
            <a:avLst>
              <a:gd name="adj" fmla="val 2955"/>
            </a:avLst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Source 1</a:t>
            </a:r>
          </a:p>
          <a:p>
            <a:pPr fontAlgn="base">
              <a:spcBef>
                <a:spcPts val="0"/>
              </a:spcBef>
            </a:pPr>
            <a:r>
              <a:rPr lang="fr-FR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host {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fr-FR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host_name</a:t>
            </a: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 Test host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use[FORCE]   modele1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6560187" y="4700529"/>
            <a:ext cx="2029003" cy="580149"/>
          </a:xfrm>
          <a:prstGeom prst="roundRect">
            <a:avLst>
              <a:gd name="adj" fmla="val 2955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0" rtlCol="0" anchor="b"/>
          <a:lstStyle/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{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fr-F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host_name</a:t>
            </a:r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 Test host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use                 modele1, modele2</a:t>
            </a:r>
          </a:p>
          <a:p>
            <a:pPr fontAlgn="base">
              <a:spcBef>
                <a:spcPts val="0"/>
              </a:spcBef>
            </a:pPr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45" name="Croix 44"/>
          <p:cNvSpPr/>
          <p:nvPr/>
        </p:nvSpPr>
        <p:spPr>
          <a:xfrm>
            <a:off x="8893553" y="4748228"/>
            <a:ext cx="278189" cy="281027"/>
          </a:xfrm>
          <a:prstGeom prst="plus">
            <a:avLst>
              <a:gd name="adj" fmla="val 3690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Organigramme : Document 46"/>
          <p:cNvSpPr/>
          <p:nvPr/>
        </p:nvSpPr>
        <p:spPr>
          <a:xfrm>
            <a:off x="9545416" y="4353279"/>
            <a:ext cx="476217" cy="289564"/>
          </a:xfrm>
          <a:prstGeom prst="flowChartDocumen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.</a:t>
            </a:r>
            <a:r>
              <a:rPr lang="fr-FR" sz="1200" dirty="0" err="1"/>
              <a:t>cfg</a:t>
            </a:r>
            <a:endParaRPr lang="fr-FR" sz="1200" dirty="0"/>
          </a:p>
        </p:txBody>
      </p:sp>
      <p:sp>
        <p:nvSpPr>
          <p:cNvPr id="48" name="Organigramme : Disque magnétique 47"/>
          <p:cNvSpPr/>
          <p:nvPr/>
        </p:nvSpPr>
        <p:spPr>
          <a:xfrm>
            <a:off x="6376499" y="4386229"/>
            <a:ext cx="542461" cy="360066"/>
          </a:xfrm>
          <a:prstGeom prst="flowChartMagneticDis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err="1"/>
              <a:t>Staging</a:t>
            </a:r>
            <a:endParaRPr lang="fr-FR" sz="1200" dirty="0"/>
          </a:p>
        </p:txBody>
      </p:sp>
      <p:sp>
        <p:nvSpPr>
          <p:cNvPr id="27" name="Flèche droite 39"/>
          <p:cNvSpPr/>
          <p:nvPr/>
        </p:nvSpPr>
        <p:spPr>
          <a:xfrm rot="16200000" flipH="1">
            <a:off x="8897258" y="3316195"/>
            <a:ext cx="283896" cy="183154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177" y="5439096"/>
            <a:ext cx="5400423" cy="1153423"/>
          </a:xfrm>
          <a:prstGeom prst="rect">
            <a:avLst/>
          </a:prstGeom>
          <a:ln w="28575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Croix 25"/>
          <p:cNvSpPr/>
          <p:nvPr/>
        </p:nvSpPr>
        <p:spPr>
          <a:xfrm>
            <a:off x="8900112" y="2835873"/>
            <a:ext cx="278189" cy="281027"/>
          </a:xfrm>
          <a:prstGeom prst="plus">
            <a:avLst>
              <a:gd name="adj" fmla="val 3690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39"/>
          <p:cNvSpPr/>
          <p:nvPr/>
        </p:nvSpPr>
        <p:spPr>
          <a:xfrm rot="16200000" flipH="1">
            <a:off x="8902779" y="5193907"/>
            <a:ext cx="283896" cy="183154"/>
          </a:xfrm>
          <a:prstGeom prst="rightArrow">
            <a:avLst>
              <a:gd name="adj1" fmla="val 42413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35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Les démons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56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9600" y="762000"/>
            <a:ext cx="4831080" cy="1509322"/>
          </a:xfrm>
          <a:ln>
            <a:solidFill>
              <a:schemeClr val="bg1">
                <a:alpha val="94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4800" dirty="0"/>
              <a:t>Présentation V02.04.00</a:t>
            </a:r>
          </a:p>
        </p:txBody>
      </p:sp>
    </p:spTree>
    <p:extLst>
      <p:ext uri="{BB962C8B-B14F-4D97-AF65-F5344CB8AC3E}">
        <p14:creationId xmlns:p14="http://schemas.microsoft.com/office/powerpoint/2010/main" val="259247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57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Dates dans un format lisible</a:t>
            </a:r>
          </a:p>
          <a:p>
            <a:pPr lvl="1"/>
            <a:r>
              <a:rPr lang="fr-FR" dirty="0"/>
              <a:t>Nouveau format des logs pour une meilleure lisibilité [Année-Mois-Jour HH:MM:SS]</a:t>
            </a:r>
          </a:p>
          <a:p>
            <a:pPr lvl="2"/>
            <a:r>
              <a:rPr lang="fr-FR" dirty="0"/>
              <a:t>Configuré dans le 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shinken</a:t>
            </a:r>
            <a:r>
              <a:rPr lang="fr-FR" dirty="0"/>
              <a:t>/</a:t>
            </a:r>
            <a:r>
              <a:rPr lang="fr-FR" dirty="0" err="1"/>
              <a:t>shinken.cfg</a:t>
            </a:r>
            <a:endParaRPr lang="fr-FR" dirty="0"/>
          </a:p>
          <a:p>
            <a:pPr lvl="3"/>
            <a:r>
              <a:rPr lang="fr-FR" dirty="0" err="1"/>
              <a:t>human_timestamp_log</a:t>
            </a:r>
            <a:r>
              <a:rPr lang="fr-FR" dirty="0"/>
              <a:t>= 1 </a:t>
            </a:r>
          </a:p>
          <a:p>
            <a:pPr lvl="4"/>
            <a:r>
              <a:rPr lang="fr-FR" dirty="0"/>
              <a:t>Par défaut, s’il n’est pas présent dans le fichier, le paramètre est à 1.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Journaux / LOG </a:t>
            </a:r>
          </a:p>
        </p:txBody>
      </p:sp>
      <p:sp>
        <p:nvSpPr>
          <p:cNvPr id="7" name="Espace réservé du contenu 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400" kern="1200" dirty="0">
                <a:solidFill>
                  <a:schemeClr val="bg1"/>
                </a:solidFill>
                <a:latin typeface="Arial" pitchFamily="18"/>
                <a:ea typeface="+mn-ea"/>
                <a:cs typeface="Tahoma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Les démons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31743"/>
          <a:stretch/>
        </p:blipFill>
        <p:spPr>
          <a:xfrm>
            <a:off x="1149907" y="3426522"/>
            <a:ext cx="9067883" cy="328886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840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58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/>
              <a:t>Les fichiers de configurations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Les démons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Les mises à jour génèrent des .</a:t>
            </a:r>
            <a:r>
              <a:rPr lang="fr-FR" dirty="0" err="1"/>
              <a:t>rpmnew</a:t>
            </a:r>
            <a:endParaRPr lang="fr-FR" dirty="0"/>
          </a:p>
          <a:p>
            <a:pPr lvl="2"/>
            <a:r>
              <a:rPr lang="fr-FR" dirty="0"/>
              <a:t>Les évolutions de .</a:t>
            </a:r>
            <a:r>
              <a:rPr lang="fr-FR" dirty="0" err="1"/>
              <a:t>cfg</a:t>
            </a:r>
            <a:r>
              <a:rPr lang="fr-FR" dirty="0"/>
              <a:t>, servant à la configuration de Shinken Enterprise, sont d’ordres cosmétiques (meilleure organisation) ou d’ajout de nouvelles clés.</a:t>
            </a:r>
          </a:p>
          <a:p>
            <a:pPr lvl="2"/>
            <a:r>
              <a:rPr lang="fr-FR" dirty="0"/>
              <a:t>Le mécanisme de </a:t>
            </a:r>
            <a:r>
              <a:rPr lang="fr-FR" dirty="0" err="1"/>
              <a:t>rpm</a:t>
            </a:r>
            <a:r>
              <a:rPr lang="fr-FR" dirty="0"/>
              <a:t> protège les modifications faites par les utilisateurs sur les fichiers de configuration:</a:t>
            </a:r>
          </a:p>
          <a:p>
            <a:pPr lvl="3"/>
            <a:r>
              <a:rPr lang="fr-FR" dirty="0"/>
              <a:t>Si un fichier a été modifié entre 2 installations (ex: 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synchronizer.cfg</a:t>
            </a:r>
            <a:r>
              <a:rPr lang="fr-FR" dirty="0"/>
              <a:t>), la nouvelle version d’un fichier est déposé mais en .</a:t>
            </a:r>
            <a:r>
              <a:rPr lang="fr-FR" dirty="0" err="1"/>
              <a:t>rpmnew</a:t>
            </a:r>
            <a:r>
              <a:rPr lang="fr-FR" dirty="0"/>
              <a:t> ( =&gt; 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synchronizer.cfg.rpmnew</a:t>
            </a:r>
            <a:r>
              <a:rPr lang="fr-FR" dirty="0"/>
              <a:t> )</a:t>
            </a:r>
          </a:p>
          <a:p>
            <a:pPr lvl="1"/>
            <a:r>
              <a:rPr lang="fr-FR" dirty="0"/>
              <a:t>Lors d’une mise à jour de Shinken, s’il y a :</a:t>
            </a:r>
          </a:p>
          <a:p>
            <a:pPr lvl="2"/>
            <a:r>
              <a:rPr lang="fr-FR" dirty="0"/>
              <a:t>Ajout de clés</a:t>
            </a:r>
          </a:p>
          <a:p>
            <a:pPr lvl="3"/>
            <a:r>
              <a:rPr lang="fr-FR" dirty="0"/>
              <a:t>Nous implémentons déjà le rajout de clé dans le fichier de </a:t>
            </a:r>
            <a:r>
              <a:rPr lang="fr-FR" dirty="0" err="1"/>
              <a:t>cfg</a:t>
            </a:r>
            <a:r>
              <a:rPr lang="fr-FR" dirty="0"/>
              <a:t> pré-update</a:t>
            </a:r>
          </a:p>
          <a:p>
            <a:pPr lvl="2"/>
            <a:r>
              <a:rPr lang="fr-FR" dirty="0"/>
              <a:t>Réorganisation de la structure d’un fichier</a:t>
            </a:r>
          </a:p>
          <a:p>
            <a:pPr lvl="3"/>
            <a:r>
              <a:rPr lang="fr-FR" dirty="0"/>
              <a:t>L’utilisateur n’a d’autre choix que de copier à la main les valeurs dans le nouveau format pour avoir le changement « cosmétiques »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Solution</a:t>
            </a:r>
          </a:p>
          <a:p>
            <a:pPr lvl="1"/>
            <a:r>
              <a:rPr lang="fr-FR" dirty="0"/>
              <a:t>La surcharge de configuration est disponible pour </a:t>
            </a:r>
          </a:p>
          <a:p>
            <a:pPr lvl="2"/>
            <a:r>
              <a:rPr lang="fr-FR" dirty="0"/>
              <a:t>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shinken</a:t>
            </a:r>
            <a:r>
              <a:rPr lang="fr-FR" dirty="0"/>
              <a:t>/</a:t>
            </a:r>
            <a:r>
              <a:rPr lang="fr-FR" dirty="0" err="1"/>
              <a:t>shinken.cfg</a:t>
            </a:r>
            <a:endParaRPr lang="fr-FR" dirty="0"/>
          </a:p>
          <a:p>
            <a:pPr lvl="2"/>
            <a:r>
              <a:rPr lang="fr-FR" dirty="0"/>
              <a:t>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shinken</a:t>
            </a:r>
            <a:r>
              <a:rPr lang="fr-FR" dirty="0"/>
              <a:t>/</a:t>
            </a:r>
            <a:r>
              <a:rPr lang="fr-FR" dirty="0" err="1"/>
              <a:t>synchronizer.cfg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Philosophie: </a:t>
            </a:r>
          </a:p>
          <a:p>
            <a:pPr lvl="1"/>
            <a:r>
              <a:rPr lang="fr-FR" dirty="0"/>
              <a:t>Afin de ne pas modifier ces fichiers, </a:t>
            </a:r>
          </a:p>
          <a:p>
            <a:pPr lvl="2"/>
            <a:r>
              <a:rPr lang="fr-FR" dirty="0"/>
              <a:t>leur surcharge est située dans </a:t>
            </a:r>
            <a:br>
              <a:rPr lang="fr-FR" dirty="0"/>
            </a:br>
            <a:r>
              <a:rPr lang="fr-FR" dirty="0"/>
              <a:t>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shinken</a:t>
            </a:r>
            <a:r>
              <a:rPr lang="fr-FR" dirty="0"/>
              <a:t>-user/configuration/</a:t>
            </a:r>
            <a:br>
              <a:rPr lang="fr-FR" dirty="0"/>
            </a:b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Reprendre les clés présentes dans les </a:t>
            </a:r>
            <a:r>
              <a:rPr lang="fr-FR" dirty="0" err="1"/>
              <a:t>cfg</a:t>
            </a:r>
            <a:r>
              <a:rPr lang="fr-FR" dirty="0"/>
              <a:t> livrés par Shinken et les surcharger.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57" y="4390994"/>
            <a:ext cx="5132823" cy="1183989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530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59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Broker (module SLA)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Les démons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Problématique</a:t>
            </a:r>
          </a:p>
          <a:p>
            <a:pPr lvl="1"/>
            <a:r>
              <a:rPr lang="fr-FR" dirty="0"/>
              <a:t>Le calcul des SLA est strict</a:t>
            </a:r>
          </a:p>
          <a:p>
            <a:pPr lvl="2"/>
            <a:r>
              <a:rPr lang="fr-FR" dirty="0"/>
              <a:t>Calcul</a:t>
            </a:r>
          </a:p>
          <a:p>
            <a:pPr lvl="3"/>
            <a:r>
              <a:rPr lang="fr-FR" dirty="0"/>
              <a:t>Soit le check renvoie OK et le SLA augmente.</a:t>
            </a:r>
          </a:p>
          <a:p>
            <a:pPr lvl="3"/>
            <a:r>
              <a:rPr lang="fr-FR" dirty="0"/>
              <a:t>Soit le check renvoie autre chose, et le SLA descend.</a:t>
            </a:r>
            <a:br>
              <a:rPr lang="fr-FR" dirty="0"/>
            </a:br>
            <a:endParaRPr lang="fr-FR" dirty="0"/>
          </a:p>
          <a:p>
            <a:pPr lvl="2"/>
            <a:r>
              <a:rPr lang="fr-FR" dirty="0"/>
              <a:t>Les </a:t>
            </a:r>
            <a:r>
              <a:rPr lang="fr-FR" dirty="0" err="1"/>
              <a:t>SLAs</a:t>
            </a:r>
            <a:r>
              <a:rPr lang="fr-FR" dirty="0"/>
              <a:t> sont donc impactés par</a:t>
            </a:r>
          </a:p>
          <a:p>
            <a:pPr lvl="3"/>
            <a:r>
              <a:rPr lang="fr-FR" dirty="0"/>
              <a:t>Les maintenances programmées </a:t>
            </a:r>
          </a:p>
          <a:p>
            <a:pPr lvl="3"/>
            <a:r>
              <a:rPr lang="fr-FR" dirty="0"/>
              <a:t>Les mises à jour de Shinken Enterprise</a:t>
            </a:r>
          </a:p>
          <a:p>
            <a:pPr lvl="3"/>
            <a:r>
              <a:rPr lang="fr-FR" dirty="0"/>
              <a:t>Les lenteurs d’un Poller surchargé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Des SLA pouvaient ne pas être calculés si la date d’un Poller reculé trop dans le temps.</a:t>
            </a:r>
          </a:p>
          <a:p>
            <a:pPr lvl="2"/>
            <a:r>
              <a:rPr lang="fr-FR" dirty="0"/>
              <a:t>Désynchronisation au niveau des dates.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Solution</a:t>
            </a:r>
          </a:p>
          <a:p>
            <a:pPr lvl="1"/>
            <a:r>
              <a:rPr lang="fr-FR" dirty="0"/>
              <a:t>Pouvoir paramétrer le calcul des SLA</a:t>
            </a:r>
          </a:p>
          <a:p>
            <a:pPr lvl="2"/>
            <a:r>
              <a:rPr lang="fr-FR" dirty="0"/>
              <a:t>Pour prendre en compte le type de SLA que l’on veut exposer aux utilisateurs.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Paramétrage via le fichier/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shinken</a:t>
            </a:r>
            <a:r>
              <a:rPr lang="fr-FR" dirty="0"/>
              <a:t>/modules/</a:t>
            </a:r>
            <a:r>
              <a:rPr lang="fr-FR" dirty="0" err="1"/>
              <a:t>sla.cfg</a:t>
            </a:r>
            <a:r>
              <a:rPr lang="fr-FR" dirty="0"/>
              <a:t> 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Des clés sont rajoutées:</a:t>
            </a:r>
          </a:p>
          <a:p>
            <a:pPr lvl="2"/>
            <a:r>
              <a:rPr lang="fr-FR" dirty="0" err="1"/>
              <a:t>warning_counts_as_ok</a:t>
            </a:r>
            <a:r>
              <a:rPr lang="fr-FR" dirty="0"/>
              <a:t> </a:t>
            </a:r>
            <a:r>
              <a:rPr lang="fr-FR" altLang="fr-FR" dirty="0"/>
              <a:t>[par défaut 0]</a:t>
            </a:r>
            <a:endParaRPr lang="fr-FR" dirty="0"/>
          </a:p>
          <a:p>
            <a:pPr lvl="3"/>
            <a:r>
              <a:rPr lang="fr-FR" altLang="fr-FR" dirty="0"/>
              <a:t>Si 1, les Warning sont comptés comme OK ( SLA </a:t>
            </a:r>
            <a:r>
              <a:rPr lang="fr-FR" altLang="fr-FR" dirty="0">
                <a:sym typeface="Wingdings" panose="05000000000000000000" pitchFamily="2" charset="2"/>
              </a:rPr>
              <a:t> )</a:t>
            </a:r>
            <a:r>
              <a:rPr lang="fr-FR" altLang="fr-FR" dirty="0"/>
              <a:t> </a:t>
            </a:r>
          </a:p>
          <a:p>
            <a:pPr lvl="3"/>
            <a:r>
              <a:rPr lang="fr-FR" altLang="fr-FR" dirty="0"/>
              <a:t>Si 0, ils sont comptés comme Critique ( SLA </a:t>
            </a:r>
            <a:r>
              <a:rPr lang="fr-FR" altLang="fr-FR" dirty="0">
                <a:sym typeface="Wingdings" panose="05000000000000000000" pitchFamily="2" charset="2"/>
              </a:rPr>
              <a:t> </a:t>
            </a:r>
            <a:r>
              <a:rPr lang="fr-FR" altLang="fr-FR" dirty="0"/>
              <a:t>)</a:t>
            </a:r>
          </a:p>
          <a:p>
            <a:pPr lvl="5"/>
            <a:endParaRPr lang="fr-FR" altLang="fr-FR" dirty="0"/>
          </a:p>
          <a:p>
            <a:pPr lvl="2"/>
            <a:r>
              <a:rPr lang="fr-FR" dirty="0" err="1"/>
              <a:t>exclude_unknown</a:t>
            </a:r>
            <a:r>
              <a:rPr lang="fr-FR" dirty="0"/>
              <a:t>  </a:t>
            </a:r>
            <a:r>
              <a:rPr lang="fr-FR" altLang="fr-FR" dirty="0"/>
              <a:t>[par défaut 0]</a:t>
            </a:r>
            <a:endParaRPr lang="fr-FR" dirty="0"/>
          </a:p>
          <a:p>
            <a:pPr lvl="3"/>
            <a:r>
              <a:rPr lang="fr-FR" altLang="fr-FR" dirty="0"/>
              <a:t>Si 1, les </a:t>
            </a:r>
            <a:r>
              <a:rPr lang="fr-FR" altLang="fr-FR" dirty="0" err="1"/>
              <a:t>Unknown</a:t>
            </a:r>
            <a:r>
              <a:rPr lang="fr-FR" altLang="fr-FR" dirty="0"/>
              <a:t> ne sont pas pris en compte </a:t>
            </a:r>
            <a:br>
              <a:rPr lang="fr-FR" altLang="fr-FR" dirty="0"/>
            </a:br>
            <a:r>
              <a:rPr lang="fr-FR" altLang="fr-FR" dirty="0"/>
              <a:t>( SLA </a:t>
            </a:r>
            <a:r>
              <a:rPr lang="fr-FR" altLang="fr-FR" dirty="0">
                <a:sym typeface="Wingdings" panose="05000000000000000000" pitchFamily="2" charset="2"/>
              </a:rPr>
              <a:t> </a:t>
            </a:r>
            <a:r>
              <a:rPr lang="fr-FR" altLang="fr-FR" dirty="0"/>
              <a:t>)</a:t>
            </a:r>
          </a:p>
          <a:p>
            <a:pPr lvl="3"/>
            <a:r>
              <a:rPr lang="fr-FR" altLang="fr-FR" dirty="0"/>
              <a:t>Si 0, ils sont comptés comme Critique ( SLA </a:t>
            </a:r>
            <a:r>
              <a:rPr lang="fr-FR" altLang="fr-FR" dirty="0">
                <a:sym typeface="Wingdings" panose="05000000000000000000" pitchFamily="2" charset="2"/>
              </a:rPr>
              <a:t> </a:t>
            </a:r>
            <a:r>
              <a:rPr lang="fr-FR" altLang="fr-FR" dirty="0"/>
              <a:t>)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201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Les droits utilisateurs ( par section )</a:t>
            </a:r>
          </a:p>
          <a:p>
            <a:pPr lvl="1"/>
            <a:r>
              <a:rPr lang="fr-FR" dirty="0"/>
              <a:t>Lecture</a:t>
            </a:r>
          </a:p>
          <a:p>
            <a:pPr lvl="2"/>
            <a:r>
              <a:rPr lang="fr-FR" dirty="0"/>
              <a:t>Permet de voir la section et les vues qui la composent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Création</a:t>
            </a:r>
          </a:p>
          <a:p>
            <a:pPr lvl="2"/>
            <a:r>
              <a:rPr lang="fr-FR" dirty="0"/>
              <a:t>Permet de créer une vue dans la section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Agencement</a:t>
            </a:r>
          </a:p>
          <a:p>
            <a:pPr lvl="2"/>
            <a:r>
              <a:rPr lang="fr-FR" dirty="0"/>
              <a:t>Permet d’organiser et de déplacer les vues de la section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Modification</a:t>
            </a:r>
          </a:p>
          <a:p>
            <a:pPr lvl="2"/>
            <a:r>
              <a:rPr lang="fr-FR" dirty="0"/>
              <a:t>Permet de changer et sauvegarder les vues</a:t>
            </a:r>
          </a:p>
          <a:p>
            <a:pPr lvl="5"/>
            <a:endParaRPr lang="fr-FR" dirty="0"/>
          </a:p>
          <a:p>
            <a:pPr lvl="1"/>
            <a:r>
              <a:rPr lang="fr-FR" dirty="0"/>
              <a:t>Suppression</a:t>
            </a:r>
          </a:p>
          <a:p>
            <a:pPr lvl="2"/>
            <a:r>
              <a:rPr lang="fr-FR" dirty="0"/>
              <a:t>Permet de supprimer les vues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Indépendamment des droits affectés à un utilisateur</a:t>
            </a:r>
          </a:p>
          <a:p>
            <a:pPr lvl="2"/>
            <a:r>
              <a:rPr lang="fr-FR" dirty="0"/>
              <a:t>Il garde les droits de modification et de suppression sur ses vues</a:t>
            </a:r>
          </a:p>
          <a:p>
            <a:pPr lvl="3"/>
            <a:r>
              <a:rPr lang="fr-FR" dirty="0"/>
              <a:t>Ses vues se distingueront par un fond bleu</a:t>
            </a:r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Multi-vues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04" y="2654989"/>
            <a:ext cx="3095625" cy="338137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lèche droite 39"/>
          <p:cNvSpPr/>
          <p:nvPr/>
        </p:nvSpPr>
        <p:spPr>
          <a:xfrm rot="7102758">
            <a:off x="10901259" y="2635554"/>
            <a:ext cx="881063" cy="181575"/>
          </a:xfrm>
          <a:prstGeom prst="rightArrow">
            <a:avLst>
              <a:gd name="adj1" fmla="val 36951"/>
              <a:gd name="adj2" fmla="val 107004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04" y="5602088"/>
            <a:ext cx="7609713" cy="8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1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V02.04.00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60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 numCol="2"/>
          <a:lstStyle/>
          <a:p>
            <a:pPr lvl="2"/>
            <a:r>
              <a:rPr lang="fr-FR" dirty="0" err="1"/>
              <a:t>exclude_no_data</a:t>
            </a:r>
            <a:r>
              <a:rPr lang="fr-FR" dirty="0"/>
              <a:t>  </a:t>
            </a:r>
            <a:r>
              <a:rPr lang="fr-FR" altLang="fr-FR" dirty="0"/>
              <a:t>[par défaut 0]</a:t>
            </a:r>
            <a:endParaRPr lang="fr-FR" dirty="0"/>
          </a:p>
          <a:p>
            <a:pPr lvl="3"/>
            <a:r>
              <a:rPr lang="fr-FR" dirty="0"/>
              <a:t>Cela concerne 2 statuts particuliers:</a:t>
            </a:r>
          </a:p>
          <a:p>
            <a:pPr lvl="4"/>
            <a:r>
              <a:rPr lang="fr-FR" dirty="0"/>
              <a:t>MISSING_DATA 	( le check a été planifié mais pas été exécuté )</a:t>
            </a:r>
          </a:p>
          <a:p>
            <a:pPr lvl="4"/>
            <a:r>
              <a:rPr lang="fr-FR" dirty="0"/>
              <a:t>SHINKEN_INACTIVE 	( Shinken a été arrêté, pour une mise à jour par exemple )</a:t>
            </a:r>
          </a:p>
          <a:p>
            <a:pPr lvl="3"/>
            <a:r>
              <a:rPr lang="fr-FR" dirty="0"/>
              <a:t>Si 1, les statuts MISSING_DATA et SHINKEN_INACTIVE (mise à jour de Shinken) ne sont pas pris en compte </a:t>
            </a:r>
          </a:p>
          <a:p>
            <a:pPr lvl="4"/>
            <a:r>
              <a:rPr lang="fr-FR" altLang="fr-FR" dirty="0"/>
              <a:t>( SLA </a:t>
            </a:r>
            <a:r>
              <a:rPr lang="fr-FR" altLang="fr-FR" dirty="0">
                <a:sym typeface="Wingdings" panose="05000000000000000000" pitchFamily="2" charset="2"/>
              </a:rPr>
              <a:t> </a:t>
            </a:r>
            <a:r>
              <a:rPr lang="fr-FR" altLang="fr-FR" dirty="0"/>
              <a:t>)</a:t>
            </a:r>
            <a:r>
              <a:rPr lang="fr-FR" dirty="0"/>
              <a:t> </a:t>
            </a:r>
          </a:p>
          <a:p>
            <a:pPr lvl="3"/>
            <a:r>
              <a:rPr lang="fr-FR" dirty="0"/>
              <a:t>Si 0, ils sont comptés comme Critique </a:t>
            </a:r>
          </a:p>
          <a:p>
            <a:pPr lvl="4"/>
            <a:r>
              <a:rPr lang="fr-FR" altLang="fr-FR" dirty="0"/>
              <a:t>( SLA </a:t>
            </a:r>
            <a:r>
              <a:rPr lang="fr-FR" altLang="fr-FR" dirty="0">
                <a:sym typeface="Wingdings" panose="05000000000000000000" pitchFamily="2" charset="2"/>
              </a:rPr>
              <a:t> </a:t>
            </a:r>
            <a:r>
              <a:rPr lang="fr-FR" altLang="fr-FR" dirty="0"/>
              <a:t>)</a:t>
            </a:r>
            <a:endParaRPr lang="fr-FR" dirty="0"/>
          </a:p>
          <a:p>
            <a:pPr lvl="5"/>
            <a:endParaRPr lang="fr-FR" dirty="0"/>
          </a:p>
          <a:p>
            <a:pPr lvl="2"/>
            <a:r>
              <a:rPr lang="fr-FR" dirty="0" err="1"/>
              <a:t>downtime_period</a:t>
            </a:r>
            <a:r>
              <a:rPr lang="fr-FR" dirty="0"/>
              <a:t>   </a:t>
            </a:r>
            <a:r>
              <a:rPr lang="fr-FR" altLang="fr-FR" dirty="0"/>
              <a:t>[par défaut </a:t>
            </a:r>
            <a:r>
              <a:rPr lang="fr-FR" altLang="fr-FR" dirty="0" err="1"/>
              <a:t>include</a:t>
            </a:r>
            <a:r>
              <a:rPr lang="fr-FR" altLang="fr-FR" dirty="0"/>
              <a:t>]</a:t>
            </a:r>
            <a:endParaRPr lang="fr-FR" dirty="0"/>
          </a:p>
          <a:p>
            <a:pPr lvl="3"/>
            <a:r>
              <a:rPr lang="fr-FR" altLang="fr-FR" dirty="0"/>
              <a:t>Si « </a:t>
            </a:r>
            <a:r>
              <a:rPr lang="fr-FR" altLang="fr-FR" b="1" dirty="0" err="1"/>
              <a:t>include</a:t>
            </a:r>
            <a:r>
              <a:rPr lang="fr-FR" altLang="fr-FR" dirty="0"/>
              <a:t> »: 	Le statut est pris en compte sans tenir compte du contexte </a:t>
            </a:r>
            <a:r>
              <a:rPr lang="fr-FR" altLang="fr-FR" dirty="0" err="1"/>
              <a:t>Downtime</a:t>
            </a:r>
            <a:r>
              <a:rPr lang="fr-FR" altLang="fr-FR" dirty="0"/>
              <a:t> [par défaut] </a:t>
            </a:r>
          </a:p>
          <a:p>
            <a:pPr lvl="4"/>
            <a:r>
              <a:rPr lang="fr-FR" altLang="fr-FR" dirty="0"/>
              <a:t>( SLA </a:t>
            </a:r>
            <a:r>
              <a:rPr lang="fr-FR" altLang="fr-FR" dirty="0">
                <a:sym typeface="Wingdings" panose="05000000000000000000" pitchFamily="2" charset="2"/>
              </a:rPr>
              <a:t>  ou   suivant le statut )</a:t>
            </a:r>
            <a:r>
              <a:rPr lang="fr-FR" dirty="0"/>
              <a:t> </a:t>
            </a:r>
            <a:endParaRPr lang="fr-FR" altLang="fr-FR" dirty="0"/>
          </a:p>
          <a:p>
            <a:pPr lvl="3"/>
            <a:r>
              <a:rPr lang="fr-FR" altLang="fr-FR" dirty="0"/>
              <a:t>Si « </a:t>
            </a:r>
            <a:r>
              <a:rPr lang="fr-FR" altLang="fr-FR" b="1" dirty="0" err="1"/>
              <a:t>exclude</a:t>
            </a:r>
            <a:r>
              <a:rPr lang="fr-FR" altLang="fr-FR" dirty="0"/>
              <a:t> »:  	Les statuts pendant les périodes de </a:t>
            </a:r>
            <a:r>
              <a:rPr lang="fr-FR" altLang="fr-FR" dirty="0" err="1"/>
              <a:t>Downtime</a:t>
            </a:r>
            <a:r>
              <a:rPr lang="fr-FR" altLang="fr-FR" dirty="0"/>
              <a:t> ne sont pas pris en compte pour le calcul 	</a:t>
            </a:r>
          </a:p>
          <a:p>
            <a:pPr lvl="4"/>
            <a:r>
              <a:rPr lang="fr-FR" altLang="fr-FR" dirty="0"/>
              <a:t>( SLA </a:t>
            </a:r>
            <a:r>
              <a:rPr lang="fr-FR" altLang="fr-FR" dirty="0">
                <a:sym typeface="Wingdings" panose="05000000000000000000" pitchFamily="2" charset="2"/>
              </a:rPr>
              <a:t> </a:t>
            </a:r>
            <a:r>
              <a:rPr lang="fr-FR" altLang="fr-FR" dirty="0"/>
              <a:t>)</a:t>
            </a:r>
            <a:r>
              <a:rPr lang="fr-FR" dirty="0"/>
              <a:t> </a:t>
            </a:r>
            <a:endParaRPr lang="fr-FR" altLang="fr-FR" dirty="0"/>
          </a:p>
          <a:p>
            <a:pPr lvl="3"/>
            <a:r>
              <a:rPr lang="fr-FR" altLang="fr-FR" dirty="0"/>
              <a:t>Si « </a:t>
            </a:r>
            <a:r>
              <a:rPr lang="fr-FR" altLang="fr-FR" b="1" dirty="0"/>
              <a:t>ok</a:t>
            </a:r>
            <a:r>
              <a:rPr lang="fr-FR" altLang="fr-FR" dirty="0"/>
              <a:t> » :       	Le statut pendant les périodes de </a:t>
            </a:r>
            <a:r>
              <a:rPr lang="fr-FR" altLang="fr-FR" dirty="0" err="1"/>
              <a:t>Downtime</a:t>
            </a:r>
            <a:r>
              <a:rPr lang="fr-FR" altLang="fr-FR" dirty="0"/>
              <a:t> est OK </a:t>
            </a:r>
          </a:p>
          <a:p>
            <a:pPr lvl="4"/>
            <a:r>
              <a:rPr lang="fr-FR" altLang="fr-FR" dirty="0"/>
              <a:t>( SLA </a:t>
            </a:r>
            <a:r>
              <a:rPr lang="fr-FR" altLang="fr-FR" dirty="0">
                <a:sym typeface="Wingdings" panose="05000000000000000000" pitchFamily="2" charset="2"/>
              </a:rPr>
              <a:t> </a:t>
            </a:r>
            <a:r>
              <a:rPr lang="fr-FR" altLang="fr-FR" dirty="0"/>
              <a:t>)</a:t>
            </a:r>
            <a:r>
              <a:rPr lang="fr-FR" dirty="0"/>
              <a:t> </a:t>
            </a:r>
            <a:endParaRPr lang="fr-FR" altLang="fr-FR" dirty="0"/>
          </a:p>
          <a:p>
            <a:pPr lvl="3"/>
            <a:r>
              <a:rPr lang="fr-FR" altLang="fr-FR" dirty="0"/>
              <a:t>Si « </a:t>
            </a:r>
            <a:r>
              <a:rPr lang="fr-FR" altLang="fr-FR" b="1" dirty="0" err="1"/>
              <a:t>critical</a:t>
            </a:r>
            <a:r>
              <a:rPr lang="fr-FR" altLang="fr-FR" dirty="0"/>
              <a:t> »: 	Le statut pendant les périodes de </a:t>
            </a:r>
            <a:r>
              <a:rPr lang="fr-FR" altLang="fr-FR" dirty="0" err="1"/>
              <a:t>Downtime</a:t>
            </a:r>
            <a:r>
              <a:rPr lang="fr-FR" altLang="fr-FR" dirty="0"/>
              <a:t> est Critique</a:t>
            </a:r>
          </a:p>
          <a:p>
            <a:pPr lvl="4"/>
            <a:r>
              <a:rPr lang="fr-FR" altLang="fr-FR" dirty="0"/>
              <a:t>( SLA </a:t>
            </a:r>
            <a:r>
              <a:rPr lang="fr-FR" altLang="fr-FR" dirty="0">
                <a:sym typeface="Wingdings" panose="05000000000000000000" pitchFamily="2" charset="2"/>
              </a:rPr>
              <a:t> </a:t>
            </a:r>
            <a:r>
              <a:rPr lang="fr-FR" altLang="fr-FR" dirty="0"/>
              <a:t>)</a:t>
            </a:r>
          </a:p>
          <a:p>
            <a:pPr lvl="5"/>
            <a:endParaRPr lang="fr-FR" dirty="0"/>
          </a:p>
          <a:p>
            <a:pPr lvl="1"/>
            <a:r>
              <a:rPr lang="fr-FR" dirty="0" err="1"/>
              <a:t>recompute_old_sla</a:t>
            </a:r>
            <a:r>
              <a:rPr lang="fr-FR" dirty="0"/>
              <a:t> </a:t>
            </a:r>
            <a:r>
              <a:rPr lang="fr-FR" altLang="fr-FR" dirty="0"/>
              <a:t>[par défaut 0] =&gt; si vous changez l’un des paramètres listés ci-dessus:</a:t>
            </a:r>
            <a:endParaRPr lang="fr-FR" dirty="0"/>
          </a:p>
          <a:p>
            <a:pPr lvl="2"/>
            <a:r>
              <a:rPr lang="fr-FR" altLang="fr-FR" dirty="0"/>
              <a:t>Si 1, les anciens SLA seront recalculés avec les nouveaux paramètres. </a:t>
            </a:r>
          </a:p>
          <a:p>
            <a:pPr lvl="2"/>
            <a:r>
              <a:rPr lang="fr-FR" altLang="fr-FR" dirty="0"/>
              <a:t>Si 0, les anciens SLA ne seront pas recalculés</a:t>
            </a:r>
          </a:p>
          <a:p>
            <a:pPr lvl="3"/>
            <a:r>
              <a:rPr lang="fr-FR" altLang="fr-FR" dirty="0"/>
              <a:t>Ils garderont leurs anciennes valeurs.</a:t>
            </a:r>
          </a:p>
          <a:p>
            <a:pPr lvl="5"/>
            <a:endParaRPr lang="fr-FR" altLang="fr-FR" dirty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Broker (module SLA)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Les démons</a:t>
            </a:r>
          </a:p>
        </p:txBody>
      </p:sp>
    </p:spTree>
    <p:extLst>
      <p:ext uri="{BB962C8B-B14F-4D97-AF65-F5344CB8AC3E}">
        <p14:creationId xmlns:p14="http://schemas.microsoft.com/office/powerpoint/2010/main" val="322659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F1 pour l’aide complète</a:t>
            </a:r>
          </a:p>
          <a:p>
            <a:pPr lvl="1"/>
            <a:r>
              <a:rPr lang="fr-FR" dirty="0"/>
              <a:t>Bouton rappelant l’existence de l’aide</a:t>
            </a:r>
          </a:p>
          <a:p>
            <a:pPr lvl="2"/>
            <a:r>
              <a:rPr lang="fr-FR" dirty="0"/>
              <a:t>Qui peut être caché via la croix s’il gène</a:t>
            </a:r>
            <a:br>
              <a:rPr lang="fr-FR" dirty="0"/>
            </a:br>
            <a:r>
              <a:rPr lang="fr-FR" dirty="0"/>
              <a:t>la lisibilité</a:t>
            </a: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Multi-vues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713" y="3048222"/>
            <a:ext cx="1372301" cy="911293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E0835C-24BA-45A4-AFBE-C3EFF77F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928" y="1725652"/>
            <a:ext cx="6404952" cy="4467726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94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Portail de gestion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solidFill>
            <a:srgbClr val="EAF4E4"/>
          </a:solidFill>
          <a:ln>
            <a:solidFill>
              <a:schemeClr val="accent6"/>
            </a:solidFill>
          </a:ln>
        </p:spPr>
        <p:txBody>
          <a:bodyPr numCol="1"/>
          <a:lstStyle/>
          <a:p>
            <a:r>
              <a:rPr lang="fr-FR" dirty="0"/>
              <a:t>Problématiques</a:t>
            </a:r>
          </a:p>
          <a:p>
            <a:pPr lvl="1"/>
            <a:r>
              <a:rPr lang="fr-FR" dirty="0"/>
              <a:t>Des tuiles étaient souvent créées ou déplacées par erreur:</a:t>
            </a:r>
          </a:p>
          <a:p>
            <a:pPr lvl="2"/>
            <a:r>
              <a:rPr lang="fr-FR" dirty="0"/>
              <a:t>Un clic dans une alvéole vide créait une nouvelle tuile.</a:t>
            </a:r>
          </a:p>
          <a:p>
            <a:pPr lvl="2"/>
            <a:r>
              <a:rPr lang="fr-FR" dirty="0"/>
              <a:t>Un clic légèrement long et mouvement, provoquait un drag and drop d’une case déplaçant une tuile.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Les informations mises en avant sur une tuile pouvaient ne pas correspondre aux besoins.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Solutions</a:t>
            </a:r>
          </a:p>
          <a:p>
            <a:pPr lvl="1"/>
            <a:r>
              <a:rPr lang="fr-FR" dirty="0"/>
              <a:t>Séparer l’édition de la visualisation.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Pouvoir paramétrer les couleurs mises en avant sur une tuile.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99" y="4552189"/>
            <a:ext cx="2155172" cy="21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1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V02.04.00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1C2DA-25C8-4EA4-B4ED-09FC37CC8A31}" type="slidenum">
              <a:rPr lang="fr-FR" smtClean="0"/>
              <a:t>9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 modes</a:t>
            </a:r>
          </a:p>
          <a:p>
            <a:pPr lvl="1"/>
            <a:r>
              <a:rPr lang="fr-FR" b="1" dirty="0"/>
              <a:t>Visualisation</a:t>
            </a:r>
          </a:p>
          <a:p>
            <a:pPr lvl="2"/>
            <a:r>
              <a:rPr lang="fr-FR" dirty="0"/>
              <a:t>Statuts des tuiles </a:t>
            </a:r>
          </a:p>
          <a:p>
            <a:pPr lvl="2"/>
            <a:r>
              <a:rPr lang="fr-FR" dirty="0"/>
              <a:t>Ouverture de tableaux de bord</a:t>
            </a:r>
          </a:p>
          <a:p>
            <a:pPr lvl="5"/>
            <a:endParaRPr lang="fr-FR" dirty="0"/>
          </a:p>
          <a:p>
            <a:pPr lvl="1"/>
            <a:r>
              <a:rPr lang="fr-FR" b="1" dirty="0"/>
              <a:t>Edition</a:t>
            </a:r>
          </a:p>
          <a:p>
            <a:pPr lvl="2"/>
            <a:r>
              <a:rPr lang="fr-FR" dirty="0"/>
              <a:t>Ajout, agencement, suppression de tuiles</a:t>
            </a:r>
          </a:p>
          <a:p>
            <a:pPr lvl="2"/>
            <a:r>
              <a:rPr lang="fr-FR" dirty="0"/>
              <a:t>Modifications prises en compte seulement après sauvegarde</a:t>
            </a:r>
          </a:p>
          <a:p>
            <a:pPr lvl="5"/>
            <a:endParaRPr lang="fr-FR" dirty="0"/>
          </a:p>
          <a:p>
            <a:r>
              <a:rPr lang="fr-FR" dirty="0"/>
              <a:t>Pour faire un nouveau portail</a:t>
            </a:r>
          </a:p>
          <a:p>
            <a:pPr lvl="1"/>
            <a:r>
              <a:rPr lang="fr-FR" dirty="0"/>
              <a:t>Créer automatiquement un lien vers une vue </a:t>
            </a:r>
            <a:br>
              <a:rPr lang="fr-FR" dirty="0"/>
            </a:br>
            <a:r>
              <a:rPr lang="fr-FR" dirty="0"/>
              <a:t>privée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	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592000">
              <a:buNone/>
            </a:pPr>
            <a:r>
              <a:rPr lang="fr-FR" dirty="0"/>
              <a:t>Ne pas perdre des modifications</a:t>
            </a:r>
          </a:p>
          <a:p>
            <a:pPr marL="3096000" lvl="1"/>
            <a:r>
              <a:rPr lang="fr-FR" dirty="0"/>
              <a:t>Une Pop-up pour demander la sauvegarde.</a:t>
            </a:r>
          </a:p>
          <a:p>
            <a:pPr marL="3096000" lvl="1"/>
            <a:endParaRPr lang="fr-FR" dirty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Portail de gestion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83125" y="159074"/>
            <a:ext cx="6826571" cy="701731"/>
          </a:xfrm>
        </p:spPr>
        <p:txBody>
          <a:bodyPr/>
          <a:lstStyle/>
          <a:p>
            <a:pPr algn="ctr"/>
            <a:r>
              <a:rPr lang="fr-FR" dirty="0"/>
              <a:t>UI Visualisation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917" y="5066851"/>
            <a:ext cx="1341563" cy="1251665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632" y="5068528"/>
            <a:ext cx="2138708" cy="1249988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32" y="1298537"/>
            <a:ext cx="5647718" cy="325235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7287859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4F91BCB5-CD90-4A85-A3F8-99B7367BE2DA}" vid="{D5AB385E-E268-4B7F-A234-86C51093C0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3644</Words>
  <Application>Microsoft Office PowerPoint</Application>
  <PresentationFormat>Grand écran</PresentationFormat>
  <Paragraphs>1270</Paragraphs>
  <Slides>60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5" baseType="lpstr">
      <vt:lpstr>Arial</vt:lpstr>
      <vt:lpstr>Calibri</vt:lpstr>
      <vt:lpstr>Tahoma</vt:lpstr>
      <vt:lpstr>Wingdings</vt:lpstr>
      <vt:lpstr>Thème1</vt:lpstr>
      <vt:lpstr>Présentation V02.04.00</vt:lpstr>
      <vt:lpstr>Présentation V02.04.00</vt:lpstr>
      <vt:lpstr>Multi-vues</vt:lpstr>
      <vt:lpstr>Multi-vues</vt:lpstr>
      <vt:lpstr>Multi-vues</vt:lpstr>
      <vt:lpstr>Multi-vues</vt:lpstr>
      <vt:lpstr>Multi-vues</vt:lpstr>
      <vt:lpstr>Portail de gestion</vt:lpstr>
      <vt:lpstr>Portail de gestion</vt:lpstr>
      <vt:lpstr>Portail de gestion</vt:lpstr>
      <vt:lpstr>Listes</vt:lpstr>
      <vt:lpstr>Listes</vt:lpstr>
      <vt:lpstr>Listes</vt:lpstr>
      <vt:lpstr>Listes</vt:lpstr>
      <vt:lpstr>Tableau de bord</vt:lpstr>
      <vt:lpstr>Page détaillée d’un Hôte ( Onglet Historique/SLA )</vt:lpstr>
      <vt:lpstr>Présentation PowerPoint</vt:lpstr>
      <vt:lpstr>Présentation PowerPoint</vt:lpstr>
      <vt:lpstr>Les Synthèses ( Rapport )</vt:lpstr>
      <vt:lpstr>« Prise en compte » et Période de maintenance héritées</vt:lpstr>
      <vt:lpstr>Présentation V02.04.00</vt:lpstr>
      <vt:lpstr>Page d’accueil</vt:lpstr>
      <vt:lpstr>Profils</vt:lpstr>
      <vt:lpstr>Profils</vt:lpstr>
      <vt:lpstr>Profils</vt:lpstr>
      <vt:lpstr>Profils</vt:lpstr>
      <vt:lpstr>Profils</vt:lpstr>
      <vt:lpstr>Profils</vt:lpstr>
      <vt:lpstr>Droits par hôte</vt:lpstr>
      <vt:lpstr>Zone de travail</vt:lpstr>
      <vt:lpstr>Zone de travail</vt:lpstr>
      <vt:lpstr>Zone de travail</vt:lpstr>
      <vt:lpstr>Zone de travail</vt:lpstr>
      <vt:lpstr>Zone de travail</vt:lpstr>
      <vt:lpstr>Zone de travail</vt:lpstr>
      <vt:lpstr>Zone de travail</vt:lpstr>
      <vt:lpstr>Zone de travail</vt:lpstr>
      <vt:lpstr>Aide contextuelle</vt:lpstr>
      <vt:lpstr>Evaluation et exécution des checks</vt:lpstr>
      <vt:lpstr>Présentation PowerPoint</vt:lpstr>
      <vt:lpstr>Les Clusters</vt:lpstr>
      <vt:lpstr>Duplicate for Each</vt:lpstr>
      <vt:lpstr>Duplicate for Each</vt:lpstr>
      <vt:lpstr>Duplicate for Each</vt:lpstr>
      <vt:lpstr>Duplicate for Each</vt:lpstr>
      <vt:lpstr>Duplicate for Each</vt:lpstr>
      <vt:lpstr>Modulation de résultats</vt:lpstr>
      <vt:lpstr>Modulation de résultats</vt:lpstr>
      <vt:lpstr>Modulation de résultats</vt:lpstr>
      <vt:lpstr>Autorisations</vt:lpstr>
      <vt:lpstr>Autorisations</vt:lpstr>
      <vt:lpstr>Autorisations</vt:lpstr>
      <vt:lpstr>Autorisations</vt:lpstr>
      <vt:lpstr>Les sources (Page de détail)</vt:lpstr>
      <vt:lpstr>Use [FORCE]</vt:lpstr>
      <vt:lpstr>Présentation V02.04.00</vt:lpstr>
      <vt:lpstr>Journaux / LOG </vt:lpstr>
      <vt:lpstr>Les fichiers de configurations</vt:lpstr>
      <vt:lpstr>Broker (module SLA)</vt:lpstr>
      <vt:lpstr>Broker (module SLA)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JROY;DLABARDIN</dc:creator>
  <cp:lastModifiedBy>v.grison</cp:lastModifiedBy>
  <cp:revision>739</cp:revision>
  <dcterms:created xsi:type="dcterms:W3CDTF">2017-04-10T15:21:57Z</dcterms:created>
  <dcterms:modified xsi:type="dcterms:W3CDTF">2017-09-05T12:50:12Z</dcterms:modified>
</cp:coreProperties>
</file>